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57" r:id="rId3"/>
    <p:sldId id="274" r:id="rId4"/>
    <p:sldId id="258" r:id="rId5"/>
    <p:sldId id="259" r:id="rId6"/>
    <p:sldId id="260" r:id="rId7"/>
    <p:sldId id="271" r:id="rId8"/>
    <p:sldId id="261" r:id="rId9"/>
    <p:sldId id="262" r:id="rId10"/>
    <p:sldId id="267" r:id="rId11"/>
    <p:sldId id="272" r:id="rId12"/>
    <p:sldId id="264" r:id="rId13"/>
    <p:sldId id="265" r:id="rId14"/>
    <p:sldId id="27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0" autoAdjust="0"/>
    <p:restoredTop sz="94660"/>
  </p:normalViewPr>
  <p:slideViewPr>
    <p:cSldViewPr>
      <p:cViewPr varScale="1">
        <p:scale>
          <a:sx n="58" d="100"/>
          <a:sy n="58" d="100"/>
        </p:scale>
        <p:origin x="17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0FDACD-E4B5-4A66-8ED9-51831CDBD04A}" type="datetimeFigureOut">
              <a:rPr lang="en-GB" smtClean="0"/>
              <a:t>07/11/2021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5B40B-60C0-496E-BC3D-75130439E028}" type="slidenum">
              <a:rPr lang="en-GB" smtClean="0"/>
              <a:t>‹#›</a:t>
            </a:fld>
            <a:endParaRPr lang="en-GB"/>
          </a:p>
        </p:txBody>
      </p:sp>
    </p:spTree>
    <p:extLst>
      <p:ext uri="{BB962C8B-B14F-4D97-AF65-F5344CB8AC3E}">
        <p14:creationId xmlns:p14="http://schemas.microsoft.com/office/powerpoint/2010/main" val="181672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5B40B-60C0-496E-BC3D-75130439E028}" type="slidenum">
              <a:rPr lang="en-GB" smtClean="0"/>
              <a:t>6</a:t>
            </a:fld>
            <a:endParaRPr lang="en-GB"/>
          </a:p>
        </p:txBody>
      </p:sp>
    </p:spTree>
    <p:extLst>
      <p:ext uri="{BB962C8B-B14F-4D97-AF65-F5344CB8AC3E}">
        <p14:creationId xmlns:p14="http://schemas.microsoft.com/office/powerpoint/2010/main" val="229863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07/11/2021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42380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07/11/2021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08214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07/11/2021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219269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07/11/2021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07371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8EF7C-A52A-4145-8873-F5B51216E46D}" type="datetimeFigureOut">
              <a:rPr lang="en-GB" smtClean="0"/>
              <a:t>07/11/2021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73497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C8EF7C-A52A-4145-8873-F5B51216E46D}" type="datetimeFigureOut">
              <a:rPr lang="en-GB" smtClean="0"/>
              <a:t>07/11/2021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59512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C8EF7C-A52A-4145-8873-F5B51216E46D}" type="datetimeFigureOut">
              <a:rPr lang="en-GB" smtClean="0"/>
              <a:t>07/11/2021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186884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C8EF7C-A52A-4145-8873-F5B51216E46D}" type="datetimeFigureOut">
              <a:rPr lang="en-GB" smtClean="0"/>
              <a:t>07/11/2021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205618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8EF7C-A52A-4145-8873-F5B51216E46D}" type="datetimeFigureOut">
              <a:rPr lang="en-GB" smtClean="0"/>
              <a:t>07/11/2021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79021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EF7C-A52A-4145-8873-F5B51216E46D}" type="datetimeFigureOut">
              <a:rPr lang="en-GB" smtClean="0"/>
              <a:t>07/11/2021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15686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EF7C-A52A-4145-8873-F5B51216E46D}" type="datetimeFigureOut">
              <a:rPr lang="en-GB" smtClean="0"/>
              <a:t>07/11/2021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38543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8EF7C-A52A-4145-8873-F5B51216E46D}" type="datetimeFigureOut">
              <a:rPr lang="en-GB" smtClean="0"/>
              <a:t>07/11/2021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57D91-01DF-425E-B76C-6192803C6730}" type="slidenum">
              <a:rPr lang="en-GB" smtClean="0"/>
              <a:t>‹#›</a:t>
            </a:fld>
            <a:endParaRPr lang="en-GB"/>
          </a:p>
        </p:txBody>
      </p:sp>
    </p:spTree>
    <p:extLst>
      <p:ext uri="{BB962C8B-B14F-4D97-AF65-F5344CB8AC3E}">
        <p14:creationId xmlns:p14="http://schemas.microsoft.com/office/powerpoint/2010/main" val="131420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0" name="Picture 2" descr="Twenty-fifth Sunday after Pentecost – 11 Nov – Mark 12:38-44 – On  sacrificial giving – The Peanut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00200"/>
            <a:ext cx="6131371" cy="489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067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43192" cy="922114"/>
          </a:xfrm>
        </p:spPr>
        <p:txBody>
          <a:bodyPr/>
          <a:lstStyle/>
          <a:p>
            <a:r>
              <a:rPr lang="en-GB" dirty="0" smtClean="0">
                <a:latin typeface="Comic Sans MS" pitchFamily="66" charset="0"/>
              </a:rPr>
              <a:t>Reflection</a:t>
            </a:r>
            <a:endParaRPr lang="en-GB" dirty="0">
              <a:latin typeface="Comic Sans MS" pitchFamily="66" charset="0"/>
            </a:endParaRPr>
          </a:p>
        </p:txBody>
      </p:sp>
      <p:sp>
        <p:nvSpPr>
          <p:cNvPr id="3" name="Content Placeholder 2"/>
          <p:cNvSpPr>
            <a:spLocks noGrp="1"/>
          </p:cNvSpPr>
          <p:nvPr>
            <p:ph idx="1"/>
          </p:nvPr>
        </p:nvSpPr>
        <p:spPr>
          <a:xfrm>
            <a:off x="457200" y="1052736"/>
            <a:ext cx="8229600" cy="4896544"/>
          </a:xfrm>
        </p:spPr>
        <p:txBody>
          <a:bodyPr>
            <a:noAutofit/>
          </a:bodyPr>
          <a:lstStyle/>
          <a:p>
            <a:r>
              <a:rPr lang="en-GB" dirty="0"/>
              <a:t>What do you remember from today’s reading?</a:t>
            </a:r>
          </a:p>
          <a:p>
            <a:r>
              <a:rPr lang="en-GB" dirty="0" smtClean="0"/>
              <a:t>Jesus </a:t>
            </a:r>
            <a:r>
              <a:rPr lang="en-GB" dirty="0"/>
              <a:t>was watching people putting money in the collection box at the synagogue. He saw some rich people putting in lots of money. They he saw a widow, who was poor, putting in two small coins, the same as a penny.</a:t>
            </a:r>
          </a:p>
          <a:p>
            <a:r>
              <a:rPr lang="en-GB" dirty="0" smtClean="0"/>
              <a:t>What </a:t>
            </a:r>
            <a:r>
              <a:rPr lang="en-GB" dirty="0"/>
              <a:t>did Jesus say to the disciples about the woman</a:t>
            </a:r>
            <a:r>
              <a:rPr lang="en-GB" dirty="0" smtClean="0"/>
              <a:t>?</a:t>
            </a:r>
            <a:endParaRPr lang="en-GB" dirty="0"/>
          </a:p>
        </p:txBody>
      </p:sp>
      <p:pic>
        <p:nvPicPr>
          <p:cNvPr id="4" name="Picture 2" descr="THE POOR WIDOW&amp;#39;S CONTRIBUTION: TODAY&amp;#39;S GOSPEL READING – MARK 12:38-44 | A  CHRISTIAN PILG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9734" y="4797152"/>
            <a:ext cx="2573635" cy="193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97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Reflection</a:t>
            </a:r>
            <a:endParaRPr lang="en-GB" dirty="0"/>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en-GB" dirty="0">
                <a:latin typeface="Comic Sans MS" panose="030F0702030302020204" pitchFamily="66" charset="0"/>
              </a:rPr>
              <a:t>The woman gave everything that she had. While the people who had lots of money just gave a little bit of what they had left over. </a:t>
            </a:r>
          </a:p>
          <a:p>
            <a:r>
              <a:rPr lang="en-GB" dirty="0">
                <a:latin typeface="Comic Sans MS" panose="030F0702030302020204" pitchFamily="66" charset="0"/>
              </a:rPr>
              <a:t> </a:t>
            </a:r>
          </a:p>
          <a:p>
            <a:r>
              <a:rPr lang="en-GB" dirty="0">
                <a:latin typeface="Comic Sans MS" panose="030F0702030302020204" pitchFamily="66" charset="0"/>
              </a:rPr>
              <a:t>Which do you think Jesus would like us to be more like, the poor widow or the rich people? Why?</a:t>
            </a:r>
          </a:p>
          <a:p>
            <a:r>
              <a:rPr lang="en-GB" dirty="0">
                <a:latin typeface="Comic Sans MS" panose="030F0702030302020204" pitchFamily="66" charset="0"/>
              </a:rPr>
              <a:t> </a:t>
            </a:r>
          </a:p>
          <a:p>
            <a:r>
              <a:rPr lang="en-GB" dirty="0">
                <a:latin typeface="Comic Sans MS" panose="030F0702030302020204" pitchFamily="66" charset="0"/>
              </a:rPr>
              <a:t>Jesus wants us to be generous and to share what we have with others. This is hard but we need to think – are we holding on to more than we need, like the rich people in Jesus’ story? Could we give a bit more or have we shared what we have? </a:t>
            </a:r>
          </a:p>
          <a:p>
            <a:r>
              <a:rPr lang="en-GB" dirty="0">
                <a:latin typeface="Comic Sans MS" panose="030F0702030302020204" pitchFamily="66" charset="0"/>
              </a:rPr>
              <a:t>Can you think of something that you can give and share with others? </a:t>
            </a:r>
          </a:p>
          <a:p>
            <a:endParaRPr lang="en-GB" dirty="0"/>
          </a:p>
        </p:txBody>
      </p:sp>
    </p:spTree>
    <p:extLst>
      <p:ext uri="{BB962C8B-B14F-4D97-AF65-F5344CB8AC3E}">
        <p14:creationId xmlns:p14="http://schemas.microsoft.com/office/powerpoint/2010/main" val="2130594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dirty="0" smtClean="0">
                <a:latin typeface="Comic Sans MS" panose="030F0702030302020204" pitchFamily="66" charset="0"/>
              </a:rPr>
              <a:t>Intercessions</a:t>
            </a:r>
            <a:endParaRPr lang="en-GB" dirty="0">
              <a:latin typeface="Comic Sans MS" panose="030F0702030302020204" pitchFamily="66" charset="0"/>
            </a:endParaRPr>
          </a:p>
        </p:txBody>
      </p:sp>
      <p:sp>
        <p:nvSpPr>
          <p:cNvPr id="3" name="Content Placeholder 2"/>
          <p:cNvSpPr>
            <a:spLocks noGrp="1"/>
          </p:cNvSpPr>
          <p:nvPr>
            <p:ph idx="1"/>
          </p:nvPr>
        </p:nvSpPr>
        <p:spPr>
          <a:xfrm>
            <a:off x="323528" y="764704"/>
            <a:ext cx="8676456" cy="5661248"/>
          </a:xfrm>
        </p:spPr>
        <p:txBody>
          <a:bodyPr>
            <a:normAutofit fontScale="70000" lnSpcReduction="20000"/>
          </a:bodyPr>
          <a:lstStyle/>
          <a:p>
            <a:r>
              <a:rPr lang="en-GB" dirty="0">
                <a:latin typeface="Comic Sans MS" panose="030F0702030302020204" pitchFamily="66" charset="0"/>
              </a:rPr>
              <a:t>Let’s pray together:</a:t>
            </a:r>
          </a:p>
          <a:p>
            <a:endParaRPr lang="en-GB" dirty="0">
              <a:latin typeface="Comic Sans MS" panose="030F0702030302020204" pitchFamily="66" charset="0"/>
            </a:endParaRPr>
          </a:p>
          <a:p>
            <a:r>
              <a:rPr lang="en-GB" dirty="0">
                <a:latin typeface="Comic Sans MS" panose="030F0702030302020204" pitchFamily="66" charset="0"/>
              </a:rPr>
              <a:t>We are called to be generous and share what we have with each other, and so we pray together:</a:t>
            </a:r>
          </a:p>
          <a:p>
            <a:r>
              <a:rPr lang="en-GB" dirty="0">
                <a:latin typeface="Comic Sans MS" panose="030F0702030302020204" pitchFamily="66" charset="0"/>
              </a:rPr>
              <a:t> </a:t>
            </a:r>
          </a:p>
          <a:p>
            <a:r>
              <a:rPr lang="en-GB" dirty="0">
                <a:latin typeface="Comic Sans MS" panose="030F0702030302020204" pitchFamily="66" charset="0"/>
              </a:rPr>
              <a:t>We pray for world leaders: that they may be generous and fair, so that all their people have enough to live free from poverty. Lord, in your mercy…</a:t>
            </a:r>
          </a:p>
          <a:p>
            <a:r>
              <a:rPr lang="en-GB" dirty="0">
                <a:latin typeface="Comic Sans MS" panose="030F0702030302020204" pitchFamily="66" charset="0"/>
              </a:rPr>
              <a:t> </a:t>
            </a:r>
          </a:p>
          <a:p>
            <a:r>
              <a:rPr lang="en-GB" dirty="0">
                <a:latin typeface="Comic Sans MS" panose="030F0702030302020204" pitchFamily="66" charset="0"/>
              </a:rPr>
              <a:t>We pray for all members of our global family: that we may see that all people have something important to share, no matter how small or unimportant it seems at first. Lord, in your mercy… </a:t>
            </a:r>
          </a:p>
          <a:p>
            <a:r>
              <a:rPr lang="en-GB" dirty="0">
                <a:latin typeface="Comic Sans MS" panose="030F0702030302020204" pitchFamily="66" charset="0"/>
              </a:rPr>
              <a:t> </a:t>
            </a:r>
          </a:p>
          <a:p>
            <a:r>
              <a:rPr lang="en-GB" dirty="0">
                <a:latin typeface="Comic Sans MS" panose="030F0702030302020204" pitchFamily="66" charset="0"/>
              </a:rPr>
              <a:t>We pray for our parish, family and friends: that we may be as generous as possible, not keeping more of anything than we need, so that everyone may have enough. Lord, in your mercy… </a:t>
            </a:r>
          </a:p>
          <a:p>
            <a:r>
              <a:rPr lang="en-GB" dirty="0">
                <a:latin typeface="Comic Sans MS" panose="030F0702030302020204" pitchFamily="66" charset="0"/>
              </a:rPr>
              <a:t> </a:t>
            </a:r>
          </a:p>
          <a:p>
            <a:pPr marL="0" indent="0">
              <a:buNone/>
            </a:pPr>
            <a:endParaRPr lang="en-GB" sz="4000" dirty="0" smtClean="0">
              <a:solidFill>
                <a:schemeClr val="bg1"/>
              </a:solidFill>
              <a:latin typeface="Comic Sans MS" panose="030F0702030302020204" pitchFamily="66" charset="0"/>
            </a:endParaRPr>
          </a:p>
          <a:p>
            <a:pPr marL="0" indent="0">
              <a:buNone/>
            </a:pPr>
            <a:endParaRPr lang="en-GB" sz="5100" dirty="0">
              <a:solidFill>
                <a:schemeClr val="bg1"/>
              </a:solidFill>
              <a:latin typeface="Comic Sans MS" panose="030F0702030302020204" pitchFamily="66" charset="0"/>
            </a:endParaRPr>
          </a:p>
          <a:p>
            <a:pPr marL="0" indent="0">
              <a:buNone/>
            </a:pPr>
            <a:endParaRPr lang="en-GB" dirty="0" smtClean="0">
              <a:solidFill>
                <a:schemeClr val="bg1"/>
              </a:solidFill>
            </a:endParaRPr>
          </a:p>
          <a:p>
            <a:pPr marL="0" indent="0">
              <a:buNone/>
            </a:pPr>
            <a:endParaRPr lang="en-GB" dirty="0">
              <a:solidFill>
                <a:schemeClr val="bg1"/>
              </a:solidFill>
            </a:endParaRPr>
          </a:p>
        </p:txBody>
      </p:sp>
      <p:pic>
        <p:nvPicPr>
          <p:cNvPr id="4" name="Picture 3"/>
          <p:cNvPicPr>
            <a:picLocks noChangeAspect="1"/>
          </p:cNvPicPr>
          <p:nvPr/>
        </p:nvPicPr>
        <p:blipFill>
          <a:blip r:embed="rId2"/>
          <a:stretch>
            <a:fillRect/>
          </a:stretch>
        </p:blipFill>
        <p:spPr>
          <a:xfrm>
            <a:off x="7970765" y="5593325"/>
            <a:ext cx="1005484" cy="1264675"/>
          </a:xfrm>
          <a:prstGeom prst="rect">
            <a:avLst/>
          </a:prstGeom>
        </p:spPr>
      </p:pic>
    </p:spTree>
    <p:extLst>
      <p:ext uri="{BB962C8B-B14F-4D97-AF65-F5344CB8AC3E}">
        <p14:creationId xmlns:p14="http://schemas.microsoft.com/office/powerpoint/2010/main" val="3351820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Closing Prayer</a:t>
            </a:r>
            <a:endParaRPr lang="en-GB" dirty="0">
              <a:latin typeface="Comic Sans MS" panose="030F0702030302020204" pitchFamily="66" charset="0"/>
            </a:endParaRPr>
          </a:p>
        </p:txBody>
      </p:sp>
      <p:sp>
        <p:nvSpPr>
          <p:cNvPr id="3" name="Content Placeholder 2"/>
          <p:cNvSpPr>
            <a:spLocks noGrp="1"/>
          </p:cNvSpPr>
          <p:nvPr>
            <p:ph idx="1"/>
          </p:nvPr>
        </p:nvSpPr>
        <p:spPr>
          <a:xfrm>
            <a:off x="971600" y="1600201"/>
            <a:ext cx="7715200" cy="2260848"/>
          </a:xfrm>
        </p:spPr>
        <p:txBody>
          <a:bodyPr>
            <a:noAutofit/>
          </a:bodyPr>
          <a:lstStyle/>
          <a:p>
            <a:r>
              <a:rPr lang="en-GB" dirty="0">
                <a:latin typeface="Comic Sans MS" panose="030F0702030302020204" pitchFamily="66" charset="0"/>
              </a:rPr>
              <a:t>God of light, </a:t>
            </a:r>
            <a:endParaRPr lang="en-GB" dirty="0" smtClean="0">
              <a:latin typeface="Comic Sans MS" panose="030F0702030302020204" pitchFamily="66" charset="0"/>
            </a:endParaRPr>
          </a:p>
          <a:p>
            <a:r>
              <a:rPr lang="en-GB" dirty="0" smtClean="0">
                <a:latin typeface="Comic Sans MS" panose="030F0702030302020204" pitchFamily="66" charset="0"/>
              </a:rPr>
              <a:t>help </a:t>
            </a:r>
            <a:r>
              <a:rPr lang="en-GB" dirty="0">
                <a:latin typeface="Comic Sans MS" panose="030F0702030302020204" pitchFamily="66" charset="0"/>
              </a:rPr>
              <a:t>us to share generously and to see how important and special each person’s gifts are</a:t>
            </a:r>
            <a:r>
              <a:rPr lang="en-GB" dirty="0" smtClean="0">
                <a:latin typeface="Comic Sans MS" panose="030F0702030302020204" pitchFamily="66" charset="0"/>
              </a:rPr>
              <a:t>.</a:t>
            </a:r>
          </a:p>
          <a:p>
            <a:r>
              <a:rPr lang="en-GB" dirty="0" smtClean="0">
                <a:latin typeface="Comic Sans MS" panose="030F0702030302020204" pitchFamily="66" charset="0"/>
              </a:rPr>
              <a:t>Amen.</a:t>
            </a:r>
            <a:endParaRPr lang="en-GB" dirty="0">
              <a:latin typeface="Comic Sans MS" panose="030F0702030302020204" pitchFamily="66" charset="0"/>
            </a:endParaRPr>
          </a:p>
        </p:txBody>
      </p:sp>
      <p:pic>
        <p:nvPicPr>
          <p:cNvPr id="5122" name="Picture 2" descr="Four reasons why the rate of video-sharing has doub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320" y="4833299"/>
            <a:ext cx="3034680" cy="202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565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descr="The Gifts of Generos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958181"/>
            <a:ext cx="6096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729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Commissioning</a:t>
            </a:r>
            <a:r>
              <a:rPr lang="en-GB" dirty="0" smtClean="0"/>
              <a:t> </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latin typeface="Comic Sans MS" pitchFamily="66" charset="0"/>
              </a:rPr>
              <a:t>Go forth: Think about what you have heard today. </a:t>
            </a:r>
          </a:p>
          <a:p>
            <a:pPr marL="0" indent="0">
              <a:buNone/>
            </a:pPr>
            <a:r>
              <a:rPr lang="en-GB" dirty="0" smtClean="0">
                <a:latin typeface="Comic Sans MS" panose="030F0702030302020204" pitchFamily="66" charset="0"/>
              </a:rPr>
              <a:t>Share </a:t>
            </a:r>
            <a:r>
              <a:rPr lang="en-GB" dirty="0">
                <a:latin typeface="Comic Sans MS" panose="030F0702030302020204" pitchFamily="66" charset="0"/>
              </a:rPr>
              <a:t>all that </a:t>
            </a:r>
            <a:r>
              <a:rPr lang="en-GB" dirty="0" smtClean="0">
                <a:latin typeface="Comic Sans MS" panose="030F0702030302020204" pitchFamily="66" charset="0"/>
              </a:rPr>
              <a:t>you have </a:t>
            </a:r>
            <a:r>
              <a:rPr lang="en-GB" dirty="0">
                <a:latin typeface="Comic Sans MS" panose="030F0702030302020204" pitchFamily="66" charset="0"/>
              </a:rPr>
              <a:t>heard and thought about with the people at home and </a:t>
            </a:r>
            <a:r>
              <a:rPr lang="en-GB" dirty="0" smtClean="0">
                <a:latin typeface="Comic Sans MS" panose="030F0702030302020204" pitchFamily="66" charset="0"/>
              </a:rPr>
              <a:t>be </a:t>
            </a:r>
            <a:r>
              <a:rPr lang="en-GB" dirty="0">
                <a:latin typeface="Comic Sans MS" panose="030F0702030302020204" pitchFamily="66" charset="0"/>
              </a:rPr>
              <a:t>as generous as possible and share with others in the coming week.  </a:t>
            </a:r>
          </a:p>
          <a:p>
            <a:pPr marL="0" indent="0">
              <a:buNone/>
            </a:pPr>
            <a:endParaRPr lang="en-GB" dirty="0" smtClean="0">
              <a:latin typeface="Comic Sans MS" pitchFamily="66" charset="0"/>
            </a:endParaRPr>
          </a:p>
        </p:txBody>
      </p:sp>
    </p:spTree>
    <p:extLst>
      <p:ext uri="{BB962C8B-B14F-4D97-AF65-F5344CB8AC3E}">
        <p14:creationId xmlns:p14="http://schemas.microsoft.com/office/powerpoint/2010/main" val="71846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229600" cy="1143000"/>
          </a:xfrm>
        </p:spPr>
        <p:txBody>
          <a:bodyPr>
            <a:normAutofit fontScale="90000"/>
          </a:bodyPr>
          <a:lstStyle/>
          <a:p>
            <a:r>
              <a:rPr lang="en-GB" b="1" dirty="0" smtClean="0"/>
              <a:t>Thirty-second </a:t>
            </a:r>
            <a:r>
              <a:rPr lang="en-GB" b="1" dirty="0"/>
              <a:t>Sunday in Ordinary Time</a:t>
            </a:r>
            <a:endParaRPr lang="en-GB" b="1" dirty="0">
              <a:latin typeface="Comic Sans MS" panose="030F0702030302020204" pitchFamily="66" charset="0"/>
            </a:endParaRPr>
          </a:p>
        </p:txBody>
      </p:sp>
      <p:sp>
        <p:nvSpPr>
          <p:cNvPr id="3" name="Content Placeholder 2"/>
          <p:cNvSpPr>
            <a:spLocks noGrp="1"/>
          </p:cNvSpPr>
          <p:nvPr>
            <p:ph idx="1"/>
          </p:nvPr>
        </p:nvSpPr>
        <p:spPr>
          <a:xfrm>
            <a:off x="467544" y="1412777"/>
            <a:ext cx="8229600" cy="3384376"/>
          </a:xfrm>
        </p:spPr>
        <p:txBody>
          <a:bodyPr>
            <a:noAutofit/>
          </a:bodyPr>
          <a:lstStyle/>
          <a:p>
            <a:pPr marL="0" indent="0">
              <a:buNone/>
            </a:pPr>
            <a:r>
              <a:rPr lang="en-GB" sz="4000" dirty="0" smtClean="0">
                <a:latin typeface="Comic Sans MS" panose="030F0702030302020204" pitchFamily="66" charset="0"/>
              </a:rPr>
              <a:t>Welcome:</a:t>
            </a:r>
          </a:p>
          <a:p>
            <a:r>
              <a:rPr lang="en-GB" dirty="0" smtClean="0">
                <a:latin typeface="Comic Sans MS" panose="030F0702030302020204" pitchFamily="66" charset="0"/>
              </a:rPr>
              <a:t>Today </a:t>
            </a:r>
            <a:r>
              <a:rPr lang="en-GB" dirty="0"/>
              <a:t>we hear about a woman who did something very special. And we think about how we can share from what we have, no matter how little that is.</a:t>
            </a:r>
          </a:p>
          <a:p>
            <a:r>
              <a:rPr lang="en-GB" b="1" dirty="0"/>
              <a:t> </a:t>
            </a:r>
            <a:endParaRPr lang="en-GB" dirty="0"/>
          </a:p>
          <a:p>
            <a:endParaRPr lang="en-GB" dirty="0">
              <a:latin typeface="Comic Sans MS" panose="030F0702030302020204" pitchFamily="66" charset="0"/>
            </a:endParaRPr>
          </a:p>
          <a:p>
            <a:pPr marL="0" indent="0">
              <a:buNone/>
            </a:pPr>
            <a:endParaRPr lang="en-GB" sz="4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589645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Mark 12: 38-44 | The religious imagine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641" y="349125"/>
            <a:ext cx="7702717" cy="577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44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Opening Prayer</a:t>
            </a:r>
            <a:endParaRPr lang="en-GB" dirty="0">
              <a:latin typeface="Comic Sans MS" panose="030F0702030302020204" pitchFamily="66" charset="0"/>
            </a:endParaRPr>
          </a:p>
        </p:txBody>
      </p:sp>
      <p:sp>
        <p:nvSpPr>
          <p:cNvPr id="3" name="Content Placeholder 2"/>
          <p:cNvSpPr>
            <a:spLocks noGrp="1"/>
          </p:cNvSpPr>
          <p:nvPr>
            <p:ph idx="1"/>
          </p:nvPr>
        </p:nvSpPr>
        <p:spPr>
          <a:xfrm>
            <a:off x="155575" y="1124745"/>
            <a:ext cx="8469561" cy="3168352"/>
          </a:xfrm>
        </p:spPr>
        <p:txBody>
          <a:bodyPr>
            <a:normAutofit fontScale="92500"/>
          </a:bodyPr>
          <a:lstStyle/>
          <a:p>
            <a:pPr marL="0" indent="0">
              <a:buNone/>
            </a:pPr>
            <a:r>
              <a:rPr lang="en-GB" sz="4000" dirty="0" smtClean="0"/>
              <a:t> </a:t>
            </a:r>
            <a:r>
              <a:rPr lang="en-GB" sz="4400" dirty="0">
                <a:latin typeface="Comic Sans MS" panose="030F0702030302020204" pitchFamily="66" charset="0"/>
              </a:rPr>
              <a:t>Generous God, </a:t>
            </a:r>
            <a:endParaRPr lang="en-GB" sz="4400" dirty="0" smtClean="0">
              <a:latin typeface="Comic Sans MS" panose="030F0702030302020204" pitchFamily="66" charset="0"/>
            </a:endParaRPr>
          </a:p>
          <a:p>
            <a:pPr marL="0" indent="0">
              <a:buNone/>
            </a:pPr>
            <a:r>
              <a:rPr lang="en-GB" sz="4400" dirty="0" smtClean="0">
                <a:latin typeface="Comic Sans MS" panose="030F0702030302020204" pitchFamily="66" charset="0"/>
              </a:rPr>
              <a:t>help </a:t>
            </a:r>
            <a:r>
              <a:rPr lang="en-GB" sz="4400" dirty="0">
                <a:latin typeface="Comic Sans MS" panose="030F0702030302020204" pitchFamily="66" charset="0"/>
              </a:rPr>
              <a:t>us to share what we have, so that all people may have enough. </a:t>
            </a:r>
            <a:endParaRPr lang="en-GB" sz="4400" dirty="0" smtClean="0">
              <a:latin typeface="Comic Sans MS" panose="030F0702030302020204" pitchFamily="66" charset="0"/>
            </a:endParaRPr>
          </a:p>
          <a:p>
            <a:pPr marL="0" indent="0">
              <a:buNone/>
            </a:pPr>
            <a:r>
              <a:rPr lang="en-GB" sz="4400" dirty="0" smtClean="0">
                <a:latin typeface="Comic Sans MS" panose="030F0702030302020204" pitchFamily="66" charset="0"/>
              </a:rPr>
              <a:t>Amen</a:t>
            </a:r>
            <a:r>
              <a:rPr lang="en-GB" sz="4400" dirty="0">
                <a:latin typeface="Comic Sans MS" panose="030F0702030302020204" pitchFamily="66" charset="0"/>
              </a:rPr>
              <a:t>.</a:t>
            </a:r>
          </a:p>
          <a:p>
            <a:pPr marL="0" indent="0">
              <a:buNone/>
            </a:pPr>
            <a:endParaRPr lang="en-GB" sz="4000" dirty="0" smtClean="0"/>
          </a:p>
        </p:txBody>
      </p:sp>
      <p:sp>
        <p:nvSpPr>
          <p:cNvPr id="4" name="AutoShape 2" descr="Image result for cartoon body and blood of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Content Placeholder 2"/>
          <p:cNvSpPr txBox="1">
            <a:spLocks/>
          </p:cNvSpPr>
          <p:nvPr/>
        </p:nvSpPr>
        <p:spPr>
          <a:xfrm>
            <a:off x="1643609" y="368538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4000" dirty="0" smtClean="0"/>
              <a:t> </a:t>
            </a:r>
          </a:p>
          <a:p>
            <a:endParaRPr lang="en-GB" dirty="0">
              <a:latin typeface="Comic Sans MS" panose="030F0702030302020204" pitchFamily="66" charset="0"/>
            </a:endParaRPr>
          </a:p>
        </p:txBody>
      </p:sp>
      <p:sp>
        <p:nvSpPr>
          <p:cNvPr id="5" name="AutoShape 4" descr="Image result for cartoon body and blood of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22493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Gospel Acclamation</a:t>
            </a:r>
            <a:endParaRPr lang="en-GB" dirty="0">
              <a:latin typeface="Comic Sans MS" pitchFamily="66"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4596188"/>
            <a:ext cx="3743268" cy="22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1271487"/>
            <a:ext cx="7704856" cy="2591479"/>
          </a:xfrm>
          <a:prstGeom prst="rect">
            <a:avLst/>
          </a:prstGeom>
        </p:spPr>
        <p:txBody>
          <a:bodyPr wrap="square">
            <a:spAutoFit/>
          </a:bodyPr>
          <a:lstStyle/>
          <a:p>
            <a:pPr lvl="0">
              <a:spcBef>
                <a:spcPct val="20000"/>
              </a:spcBef>
            </a:pPr>
            <a:r>
              <a:rPr lang="en-GB" sz="2800" dirty="0">
                <a:latin typeface="Comic Sans MS" panose="030F0702030302020204" pitchFamily="66" charset="0"/>
              </a:rPr>
              <a:t>Alleluia, Alleluia, Praise the Lord</a:t>
            </a:r>
          </a:p>
          <a:p>
            <a:pPr lvl="0">
              <a:spcBef>
                <a:spcPct val="20000"/>
              </a:spcBef>
            </a:pPr>
            <a:r>
              <a:rPr lang="en-GB" sz="2800" dirty="0">
                <a:latin typeface="Comic Sans MS" panose="030F0702030302020204" pitchFamily="66" charset="0"/>
              </a:rPr>
              <a:t>Alleluia, Alleluia, Praise the Lord </a:t>
            </a:r>
          </a:p>
          <a:p>
            <a:pPr lvl="0">
              <a:spcBef>
                <a:spcPct val="20000"/>
              </a:spcBef>
            </a:pPr>
            <a:r>
              <a:rPr lang="en-GB" sz="2800" dirty="0">
                <a:latin typeface="Comic Sans MS" panose="030F0702030302020204" pitchFamily="66" charset="0"/>
              </a:rPr>
              <a:t>As we listen to the Story</a:t>
            </a:r>
          </a:p>
          <a:p>
            <a:pPr lvl="0">
              <a:spcBef>
                <a:spcPct val="20000"/>
              </a:spcBef>
            </a:pPr>
            <a:r>
              <a:rPr lang="en-GB" sz="2800" dirty="0">
                <a:latin typeface="Comic Sans MS" panose="030F0702030302020204" pitchFamily="66" charset="0"/>
              </a:rPr>
              <a:t>Let us praise him for his glory</a:t>
            </a:r>
          </a:p>
          <a:p>
            <a:pPr lvl="0">
              <a:spcBef>
                <a:spcPct val="20000"/>
              </a:spcBef>
            </a:pPr>
            <a:r>
              <a:rPr lang="en-GB" sz="2800" dirty="0">
                <a:latin typeface="Comic Sans MS" panose="030F0702030302020204" pitchFamily="66" charset="0"/>
              </a:rPr>
              <a:t>Alleluia, Alleluia Praise the Lord</a:t>
            </a:r>
            <a:endParaRPr lang="en-GB" dirty="0">
              <a:latin typeface="Comic Sans MS" panose="030F0702030302020204" pitchFamily="66" charset="0"/>
            </a:endParaRPr>
          </a:p>
        </p:txBody>
      </p:sp>
    </p:spTree>
    <p:extLst>
      <p:ext uri="{BB962C8B-B14F-4D97-AF65-F5344CB8AC3E}">
        <p14:creationId xmlns:p14="http://schemas.microsoft.com/office/powerpoint/2010/main" val="2430724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620688"/>
            <a:ext cx="8229600" cy="1143000"/>
          </a:xfrm>
        </p:spPr>
        <p:txBody>
          <a:bodyPr>
            <a:normAutofit fontScale="90000"/>
          </a:bodyPr>
          <a:lstStyle/>
          <a:p>
            <a:r>
              <a:rPr lang="en-GB" dirty="0" smtClean="0">
                <a:latin typeface="Comic Sans MS" panose="030F0702030302020204" pitchFamily="66" charset="0"/>
              </a:rPr>
              <a:t>A reading </a:t>
            </a:r>
            <a:r>
              <a:rPr lang="en-GB" dirty="0" smtClean="0">
                <a:latin typeface="Comic Sans MS" panose="030F0702030302020204" pitchFamily="66" charset="0"/>
              </a:rPr>
              <a:t>from</a:t>
            </a:r>
            <a:r>
              <a:rPr lang="en-GB" b="1" dirty="0"/>
              <a:t> Gospel: </a:t>
            </a:r>
            <a:r>
              <a:rPr lang="en-GB" dirty="0"/>
              <a:t>Mark 12:38-44</a:t>
            </a:r>
            <a:br>
              <a:rPr lang="en-GB" dirty="0"/>
            </a:br>
            <a:r>
              <a:rPr lang="en-GB" dirty="0"/>
              <a:t/>
            </a:r>
            <a:br>
              <a:rPr lang="en-GB" dirty="0"/>
            </a:br>
            <a:endParaRPr lang="en-GB" b="1" dirty="0">
              <a:solidFill>
                <a:schemeClr val="bg1"/>
              </a:solidFill>
              <a:latin typeface="Comic Sans MS" panose="030F0702030302020204" pitchFamily="66" charset="0"/>
            </a:endParaRPr>
          </a:p>
        </p:txBody>
      </p:sp>
      <p:pic>
        <p:nvPicPr>
          <p:cNvPr id="1026" name="Picture 2" descr="THE POOR WIDOW&amp;#39;S CONTRIBUTION: TODAY&amp;#39;S GOSPEL READING – MARK 12:38-44 | A  CHRISTIAN PILG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84784"/>
            <a:ext cx="6060843" cy="454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660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 12:38-44</a:t>
            </a:r>
          </a:p>
        </p:txBody>
      </p:sp>
      <p:sp>
        <p:nvSpPr>
          <p:cNvPr id="3" name="Content Placeholder 2"/>
          <p:cNvSpPr>
            <a:spLocks noGrp="1"/>
          </p:cNvSpPr>
          <p:nvPr>
            <p:ph idx="1"/>
          </p:nvPr>
        </p:nvSpPr>
        <p:spPr/>
        <p:txBody>
          <a:bodyPr>
            <a:normAutofit fontScale="70000" lnSpcReduction="20000"/>
          </a:bodyPr>
          <a:lstStyle/>
          <a:p>
            <a:r>
              <a:rPr lang="en-GB" dirty="0"/>
              <a:t>As he taught them, [Jesus] said, “Watch out for the teachers of the Law, who like to walk around in their long robes and be greeted with respect in the marketplace, who choose the reserved seats in the synagogues and the best places at feasts. They take advantage of widows and rob them of their homes, and then make a show of saying long prayers. Their punishment will be all the worse!”</a:t>
            </a:r>
          </a:p>
          <a:p>
            <a:r>
              <a:rPr lang="en-GB" dirty="0"/>
              <a:t>As Jesus sat near the temple treasury, he watched the people as they dropped in their money. Many rich men dropped in a lot of money; then a poor widow came along and dropped in two little copper coins, worth about a penny. He called his disciples together and said to them, “I tell you that this poor widow put more in the offering box than all the others. For the others put in what they had to spare of their riches; but she, poor as she is, put in all she had—she gave all she had to live on.”</a:t>
            </a:r>
          </a:p>
        </p:txBody>
      </p:sp>
    </p:spTree>
    <p:extLst>
      <p:ext uri="{BB962C8B-B14F-4D97-AF65-F5344CB8AC3E}">
        <p14:creationId xmlns:p14="http://schemas.microsoft.com/office/powerpoint/2010/main" val="38221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Gospel Acclamation</a:t>
            </a:r>
            <a:endParaRPr lang="en-GB" dirty="0">
              <a:latin typeface="Comic Sans MS" panose="030F0702030302020204" pitchFamily="66"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4437112"/>
            <a:ext cx="3743268" cy="22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1271487"/>
            <a:ext cx="7200800" cy="2591479"/>
          </a:xfrm>
          <a:prstGeom prst="rect">
            <a:avLst/>
          </a:prstGeom>
        </p:spPr>
        <p:txBody>
          <a:bodyPr wrap="square">
            <a:spAutoFit/>
          </a:bodyPr>
          <a:lstStyle/>
          <a:p>
            <a:pPr lvl="0">
              <a:spcBef>
                <a:spcPct val="20000"/>
              </a:spcBef>
            </a:pPr>
            <a:r>
              <a:rPr lang="en-GB" sz="2800" dirty="0">
                <a:latin typeface="Comic Sans MS" panose="030F0702030302020204" pitchFamily="66" charset="0"/>
              </a:rPr>
              <a:t>Alleluia, Alleluia, Praise the Lord</a:t>
            </a:r>
          </a:p>
          <a:p>
            <a:pPr lvl="0">
              <a:spcBef>
                <a:spcPct val="20000"/>
              </a:spcBef>
            </a:pPr>
            <a:r>
              <a:rPr lang="en-GB" sz="2800" dirty="0">
                <a:latin typeface="Comic Sans MS" panose="030F0702030302020204" pitchFamily="66" charset="0"/>
              </a:rPr>
              <a:t>Alleluia, Alleluia, Praise the Lord </a:t>
            </a:r>
          </a:p>
          <a:p>
            <a:pPr lvl="0">
              <a:spcBef>
                <a:spcPct val="20000"/>
              </a:spcBef>
            </a:pPr>
            <a:r>
              <a:rPr lang="en-GB" sz="2800" dirty="0">
                <a:latin typeface="Comic Sans MS" panose="030F0702030302020204" pitchFamily="66" charset="0"/>
              </a:rPr>
              <a:t>As we listen to the Story</a:t>
            </a:r>
          </a:p>
          <a:p>
            <a:pPr lvl="0">
              <a:spcBef>
                <a:spcPct val="20000"/>
              </a:spcBef>
            </a:pPr>
            <a:r>
              <a:rPr lang="en-GB" sz="2800" dirty="0">
                <a:latin typeface="Comic Sans MS" panose="030F0702030302020204" pitchFamily="66" charset="0"/>
              </a:rPr>
              <a:t>Let us praise him for his glory</a:t>
            </a:r>
          </a:p>
          <a:p>
            <a:pPr lvl="0">
              <a:spcBef>
                <a:spcPct val="20000"/>
              </a:spcBef>
            </a:pPr>
            <a:r>
              <a:rPr lang="en-GB" sz="2800" dirty="0">
                <a:latin typeface="Comic Sans MS" panose="030F0702030302020204" pitchFamily="66" charset="0"/>
              </a:rPr>
              <a:t>Alleluia, Alleluia Praise the Lord</a:t>
            </a:r>
            <a:endParaRPr lang="en-GB" dirty="0">
              <a:latin typeface="Comic Sans MS" panose="030F0702030302020204" pitchFamily="66" charset="0"/>
            </a:endParaRPr>
          </a:p>
        </p:txBody>
      </p:sp>
    </p:spTree>
    <p:extLst>
      <p:ext uri="{BB962C8B-B14F-4D97-AF65-F5344CB8AC3E}">
        <p14:creationId xmlns:p14="http://schemas.microsoft.com/office/powerpoint/2010/main" val="789355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6696744" cy="980728"/>
          </a:xfrm>
        </p:spPr>
        <p:txBody>
          <a:bodyPr>
            <a:normAutofit/>
          </a:bodyPr>
          <a:lstStyle/>
          <a:p>
            <a:r>
              <a:rPr lang="en-GB" dirty="0" smtClean="0">
                <a:solidFill>
                  <a:schemeClr val="bg1"/>
                </a:solidFill>
                <a:latin typeface="Comic Sans MS" panose="030F0702030302020204" pitchFamily="66" charset="0"/>
              </a:rPr>
              <a:t>     </a:t>
            </a:r>
            <a:r>
              <a:rPr lang="en-GB" dirty="0" smtClean="0">
                <a:latin typeface="Comic Sans MS" panose="030F0702030302020204" pitchFamily="66" charset="0"/>
              </a:rPr>
              <a:t>Reflection</a:t>
            </a:r>
            <a:endParaRPr lang="en-GB" dirty="0">
              <a:latin typeface="Comic Sans MS" panose="030F0702030302020204" pitchFamily="66" charset="0"/>
            </a:endParaRPr>
          </a:p>
        </p:txBody>
      </p:sp>
      <p:sp>
        <p:nvSpPr>
          <p:cNvPr id="3" name="Content Placeholder 2"/>
          <p:cNvSpPr>
            <a:spLocks noGrp="1"/>
          </p:cNvSpPr>
          <p:nvPr>
            <p:ph idx="1"/>
          </p:nvPr>
        </p:nvSpPr>
        <p:spPr>
          <a:xfrm>
            <a:off x="539552" y="980728"/>
            <a:ext cx="8445624" cy="5544616"/>
          </a:xfrm>
        </p:spPr>
        <p:txBody>
          <a:bodyPr>
            <a:noAutofit/>
          </a:bodyPr>
          <a:lstStyle/>
          <a:p>
            <a:pPr marL="0" indent="0">
              <a:buNone/>
            </a:pPr>
            <a:r>
              <a:rPr lang="en-GB" sz="2800" dirty="0" smtClean="0">
                <a:latin typeface="Comic Sans MS" pitchFamily="66" charset="0"/>
              </a:rPr>
              <a:t>What do you remember from today’s reading?</a:t>
            </a:r>
          </a:p>
          <a:p>
            <a:r>
              <a:rPr lang="en-GB" dirty="0">
                <a:latin typeface="Comic Sans MS" panose="030F0702030302020204" pitchFamily="66" charset="0"/>
              </a:rPr>
              <a:t>James and John ask to sit by Jesus’ side in heaven, but Jesus says he is not able to give them these seats. </a:t>
            </a:r>
          </a:p>
          <a:p>
            <a:r>
              <a:rPr lang="en-GB" dirty="0" smtClean="0">
                <a:latin typeface="Comic Sans MS" panose="030F0702030302020204" pitchFamily="66" charset="0"/>
              </a:rPr>
              <a:t>The </a:t>
            </a:r>
            <a:r>
              <a:rPr lang="en-GB" dirty="0">
                <a:latin typeface="Comic Sans MS" panose="030F0702030302020204" pitchFamily="66" charset="0"/>
              </a:rPr>
              <a:t>other disciples start to get cross with James and John. Why do you think they get cross?</a:t>
            </a:r>
          </a:p>
          <a:p>
            <a:r>
              <a:rPr lang="en-GB" dirty="0" smtClean="0">
                <a:latin typeface="Comic Sans MS" panose="030F0702030302020204" pitchFamily="66" charset="0"/>
              </a:rPr>
              <a:t>The </a:t>
            </a:r>
            <a:r>
              <a:rPr lang="en-GB" dirty="0">
                <a:latin typeface="Comic Sans MS" panose="030F0702030302020204" pitchFamily="66" charset="0"/>
              </a:rPr>
              <a:t>disciples felt that James and John were showing off and that James and John thought they were the best and most important disciples. </a:t>
            </a:r>
          </a:p>
          <a:p>
            <a:r>
              <a:rPr lang="en-GB" dirty="0"/>
              <a:t> </a:t>
            </a:r>
          </a:p>
          <a:p>
            <a:r>
              <a:rPr lang="en-GB" dirty="0"/>
              <a:t>Can you think of a time when you got angry because someone else was showing off about how important they are? Perhaps someone was showing off that they were the best footballer or that they had better shoes or toys than you? </a:t>
            </a:r>
          </a:p>
          <a:p>
            <a:r>
              <a:rPr lang="en-GB" dirty="0"/>
              <a:t> </a:t>
            </a:r>
          </a:p>
          <a:p>
            <a:r>
              <a:rPr lang="en-GB" dirty="0"/>
              <a:t>Can you remember what Jesus said to the disciples to stop them from being angry at each other?</a:t>
            </a:r>
          </a:p>
          <a:p>
            <a:r>
              <a:rPr lang="en-GB" dirty="0"/>
              <a:t> </a:t>
            </a:r>
          </a:p>
          <a:p>
            <a:pPr marL="0" indent="0">
              <a:buNone/>
            </a:pPr>
            <a:endParaRPr lang="en-GB" sz="2800" dirty="0" smtClean="0">
              <a:solidFill>
                <a:schemeClr val="bg1"/>
              </a:solidFill>
              <a:latin typeface="Comic Sans MS" panose="030F0702030302020204" pitchFamily="66" charset="0"/>
            </a:endParaRPr>
          </a:p>
        </p:txBody>
      </p:sp>
    </p:spTree>
    <p:extLst>
      <p:ext uri="{BB962C8B-B14F-4D97-AF65-F5344CB8AC3E}">
        <p14:creationId xmlns:p14="http://schemas.microsoft.com/office/powerpoint/2010/main" val="904544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451</Words>
  <Application>Microsoft Office PowerPoint</Application>
  <PresentationFormat>On-screen Show (4:3)</PresentationFormat>
  <Paragraphs>67</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Comic Sans MS</vt:lpstr>
      <vt:lpstr>Office Theme</vt:lpstr>
      <vt:lpstr>PowerPoint Presentation</vt:lpstr>
      <vt:lpstr>Thirty-second Sunday in Ordinary Time</vt:lpstr>
      <vt:lpstr>PowerPoint Presentation</vt:lpstr>
      <vt:lpstr>Opening Prayer</vt:lpstr>
      <vt:lpstr>Gospel Acclamation</vt:lpstr>
      <vt:lpstr>A reading from Gospel: Mark 12:38-44  </vt:lpstr>
      <vt:lpstr>Mark 12:38-44</vt:lpstr>
      <vt:lpstr>Gospel Acclamation</vt:lpstr>
      <vt:lpstr>     Reflection</vt:lpstr>
      <vt:lpstr>Reflection</vt:lpstr>
      <vt:lpstr>Reflection</vt:lpstr>
      <vt:lpstr>Intercessions</vt:lpstr>
      <vt:lpstr>Closing Prayer</vt:lpstr>
      <vt:lpstr>PowerPoint Presentation</vt:lpstr>
      <vt:lpstr>Commissioning </vt:lpstr>
    </vt:vector>
  </TitlesOfParts>
  <Company>BCPS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dwaiters</dc:creator>
  <cp:lastModifiedBy>Claire Brown</cp:lastModifiedBy>
  <cp:revision>38</cp:revision>
  <dcterms:created xsi:type="dcterms:W3CDTF">2015-03-08T15:05:32Z</dcterms:created>
  <dcterms:modified xsi:type="dcterms:W3CDTF">2021-11-07T19:22:47Z</dcterms:modified>
</cp:coreProperties>
</file>