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2"/>
  </p:handoutMasterIdLst>
  <p:sldIdLst>
    <p:sldId id="256" r:id="rId2"/>
    <p:sldId id="257" r:id="rId3"/>
    <p:sldId id="258" r:id="rId4"/>
    <p:sldId id="259" r:id="rId5"/>
    <p:sldId id="265" r:id="rId6"/>
    <p:sldId id="260" r:id="rId7"/>
    <p:sldId id="266" r:id="rId8"/>
    <p:sldId id="261" r:id="rId9"/>
    <p:sldId id="263" r:id="rId10"/>
    <p:sldId id="262"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D131B61-9AFE-4665-9C75-442B02D538FA}" type="datetimeFigureOut">
              <a:rPr lang="en-GB" smtClean="0"/>
              <a:t>31/01/2022</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03C0A3B-3CB6-4F57-A971-7AB939B40A6F}" type="slidenum">
              <a:rPr lang="en-GB" smtClean="0"/>
              <a:t>‹#›</a:t>
            </a:fld>
            <a:endParaRPr lang="en-GB"/>
          </a:p>
        </p:txBody>
      </p:sp>
    </p:spTree>
    <p:extLst>
      <p:ext uri="{BB962C8B-B14F-4D97-AF65-F5344CB8AC3E}">
        <p14:creationId xmlns:p14="http://schemas.microsoft.com/office/powerpoint/2010/main" val="16483587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56ECDB3-653F-4ADD-919A-F4DE5CE7B458}" type="datetimeFigureOut">
              <a:rPr lang="en-GB" smtClean="0"/>
              <a:t>31/01/2022</a:t>
            </a:fld>
            <a:endParaRPr lang="en-GB"/>
          </a:p>
        </p:txBody>
      </p:sp>
      <p:sp>
        <p:nvSpPr>
          <p:cNvPr id="8" name="Slide Number Placeholder 7"/>
          <p:cNvSpPr>
            <a:spLocks noGrp="1"/>
          </p:cNvSpPr>
          <p:nvPr>
            <p:ph type="sldNum" sz="quarter" idx="11"/>
          </p:nvPr>
        </p:nvSpPr>
        <p:spPr/>
        <p:txBody>
          <a:bodyPr/>
          <a:lstStyle/>
          <a:p>
            <a:fld id="{A259BDD5-6B81-4C7D-B19A-2B76446FB37F}"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ECDB3-653F-4ADD-919A-F4DE5CE7B458}"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ECDB3-653F-4ADD-919A-F4DE5CE7B458}"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56ECDB3-653F-4ADD-919A-F4DE5CE7B458}"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ECDB3-653F-4ADD-919A-F4DE5CE7B458}" type="datetimeFigureOut">
              <a:rPr lang="en-GB" smtClean="0"/>
              <a:t>31/01/2022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56ECDB3-653F-4ADD-919A-F4DE5CE7B458}"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59BDD5-6B81-4C7D-B19A-2B76446FB37F}" type="slidenum">
              <a:rPr lang="en-GB" smtClean="0"/>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56ECDB3-653F-4ADD-919A-F4DE5CE7B458}" type="datetimeFigureOut">
              <a:rPr lang="en-GB" smtClean="0"/>
              <a:t>31/01/2022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59BDD5-6B81-4C7D-B19A-2B76446FB37F}" type="slidenum">
              <a:rPr lang="en-GB" smtClean="0"/>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6ECDB3-653F-4ADD-919A-F4DE5CE7B458}" type="datetimeFigureOut">
              <a:rPr lang="en-GB" smtClean="0"/>
              <a:t>31/01/2022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ECDB3-653F-4ADD-919A-F4DE5CE7B458}" type="datetimeFigureOut">
              <a:rPr lang="en-GB" smtClean="0"/>
              <a:t>31/01/2022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ECDB3-653F-4ADD-919A-F4DE5CE7B458}"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ECDB3-653F-4ADD-919A-F4DE5CE7B458}" type="datetimeFigureOut">
              <a:rPr lang="en-GB" smtClean="0"/>
              <a:t>31/01/2022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59BDD5-6B81-4C7D-B19A-2B76446FB37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56ECDB3-653F-4ADD-919A-F4DE5CE7B458}" type="datetimeFigureOut">
              <a:rPr lang="en-GB" smtClean="0"/>
              <a:t>31/01/2022</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259BDD5-6B81-4C7D-B19A-2B76446FB37F}" type="slidenum">
              <a:rPr lang="en-GB" smtClean="0"/>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File:Heilige_Familie_Chromolithographie_c_1930.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rct=j&amp;q=&amp;esrc=s&amp;source=images&amp;cd=&amp;cad=rja&amp;uact=8&amp;ved=0ahUKEwjk6v-Lss_KAhUJVBQKHeKUBUQQjRwIBw&amp;url=http://forsythstories.com/2012/04/&amp;psig=AFQjCNFtVpTRp_O0eKPJ9FM8f5vO3LVY1w&amp;ust=145416952843705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492896"/>
            <a:ext cx="7774632" cy="1728192"/>
          </a:xfrm>
        </p:spPr>
        <p:txBody>
          <a:bodyPr>
            <a:normAutofit fontScale="90000"/>
          </a:bodyPr>
          <a:lstStyle/>
          <a:p>
            <a:r>
              <a:rPr lang="en-GB" dirty="0" smtClean="0"/>
              <a:t/>
            </a:r>
            <a:br>
              <a:rPr lang="en-GB" dirty="0" smtClean="0"/>
            </a:br>
            <a:r>
              <a:rPr lang="en-GB" dirty="0"/>
              <a:t/>
            </a:r>
            <a:br>
              <a:rPr lang="en-GB" dirty="0"/>
            </a:br>
            <a:r>
              <a:rPr lang="en-GB" sz="4400" dirty="0" smtClean="0"/>
              <a:t>4</a:t>
            </a:r>
            <a:r>
              <a:rPr lang="en-GB" sz="4400" baseline="30000" dirty="0" smtClean="0"/>
              <a:t>th</a:t>
            </a:r>
            <a:r>
              <a:rPr lang="en-GB" sz="4400" dirty="0" smtClean="0"/>
              <a:t> Sunday of Ordinary Time </a:t>
            </a:r>
            <a:br>
              <a:rPr lang="en-GB" sz="4400" dirty="0" smtClean="0"/>
            </a:br>
            <a:r>
              <a:rPr lang="en-GB" dirty="0" smtClean="0"/>
              <a:t> </a:t>
            </a:r>
            <a:r>
              <a:rPr lang="en-GB" sz="3100" b="1" dirty="0"/>
              <a:t>Welcome: </a:t>
            </a:r>
            <a:r>
              <a:rPr lang="en-GB" sz="3100" dirty="0"/>
              <a:t>In today’s gospel we hear how </a:t>
            </a:r>
            <a:r>
              <a:rPr lang="en-GB" sz="3100" dirty="0" smtClean="0"/>
              <a:t>the people </a:t>
            </a:r>
            <a:r>
              <a:rPr lang="en-GB" sz="3100" dirty="0"/>
              <a:t>of Jesus’ own town, Nazareth, became very angry with him. </a:t>
            </a:r>
            <a:r>
              <a:rPr lang="en-GB" sz="3100" dirty="0" smtClean="0"/>
              <a:t>Listen </a:t>
            </a:r>
            <a:r>
              <a:rPr lang="en-GB" sz="3100" dirty="0"/>
              <a:t>to find out why… </a:t>
            </a:r>
            <a:br>
              <a:rPr lang="en-GB" sz="3100" dirty="0"/>
            </a:br>
            <a:r>
              <a:rPr lang="en-GB" sz="3100" dirty="0" smtClean="0"/>
              <a:t/>
            </a:r>
            <a:br>
              <a:rPr lang="en-GB" sz="3100" dirty="0" smtClean="0"/>
            </a:br>
            <a:endParaRPr lang="en-GB" sz="3100" dirty="0"/>
          </a:p>
        </p:txBody>
      </p:sp>
      <p:sp>
        <p:nvSpPr>
          <p:cNvPr id="3" name="Subtitle 2"/>
          <p:cNvSpPr>
            <a:spLocks noGrp="1"/>
          </p:cNvSpPr>
          <p:nvPr>
            <p:ph type="subTitle" idx="1"/>
          </p:nvPr>
        </p:nvSpPr>
        <p:spPr/>
        <p:txBody>
          <a:bodyPr>
            <a:normAutofit/>
          </a:bodyPr>
          <a:lstStyle/>
          <a:p>
            <a:r>
              <a:rPr lang="en-GB" sz="2000" dirty="0" smtClean="0"/>
              <a:t>.</a:t>
            </a:r>
            <a:endParaRPr lang="en-GB" sz="2000" dirty="0"/>
          </a:p>
          <a:p>
            <a:endParaRPr lang="en-GB" sz="2000" dirty="0">
              <a:latin typeface="Comic Sans MS" pitchFamily="66" charset="0"/>
            </a:endParaRPr>
          </a:p>
        </p:txBody>
      </p:sp>
      <p:pic>
        <p:nvPicPr>
          <p:cNvPr id="2050" name="Picture 2" descr="https://upload.wikimedia.org/wikipedia/commons/thumb/8/8f/Heilige_Familie_Chromolithographie_c_1930.jpg/300px-Heilige_Familie_Chromolithographie_c_193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3645024"/>
            <a:ext cx="5544616" cy="2532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601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Go Forth…..</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 </a:t>
            </a:r>
            <a:r>
              <a:rPr lang="en-GB" dirty="0"/>
              <a:t>T</a:t>
            </a:r>
            <a:r>
              <a:rPr lang="en-GB" dirty="0" smtClean="0"/>
              <a:t>hink about how we can pray for the sick….</a:t>
            </a:r>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9203" y="2348880"/>
            <a:ext cx="2808312" cy="224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463948"/>
            <a:ext cx="161925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0913" y="3717032"/>
            <a:ext cx="2057400"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descr="http://t3.gstatic.com/images?q=tbn:ANd9GcQM_htXup0FArpW47h43RepRdcjnWRHBWkJ9f2cJMxuATwByBG9dA:www.ingodwetrust.org/graphics/prayer.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72238" y="0"/>
            <a:ext cx="2886075" cy="158115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t1.gstatic.com/images?q=tbn:ANd9GcTftbmt3h0IxyOLf0O5A83zE49PTM4BjwHul_7SMhoNQJjeqE5H:www.themomcrowd.com/wp-content/uploads/2009/12/child.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698" y="3717032"/>
            <a:ext cx="1895475" cy="2409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841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Opening Prayer </a:t>
            </a:r>
            <a:endParaRPr lang="en-GB" dirty="0"/>
          </a:p>
        </p:txBody>
      </p:sp>
      <p:sp>
        <p:nvSpPr>
          <p:cNvPr id="3" name="Content Placeholder 2"/>
          <p:cNvSpPr>
            <a:spLocks noGrp="1"/>
          </p:cNvSpPr>
          <p:nvPr>
            <p:ph idx="1"/>
          </p:nvPr>
        </p:nvSpPr>
        <p:spPr/>
        <p:txBody>
          <a:bodyPr/>
          <a:lstStyle/>
          <a:p>
            <a:pPr marL="0" indent="0">
              <a:buNone/>
            </a:pPr>
            <a:r>
              <a:rPr lang="en-GB" dirty="0" smtClean="0"/>
              <a:t>Saving </a:t>
            </a:r>
            <a:r>
              <a:rPr lang="en-GB" dirty="0"/>
              <a:t>God, you sent your Son to show us how to live our lives. </a:t>
            </a:r>
            <a:endParaRPr lang="en-GB" dirty="0" smtClean="0"/>
          </a:p>
          <a:p>
            <a:pPr marL="0" indent="0">
              <a:buNone/>
            </a:pPr>
            <a:r>
              <a:rPr lang="en-GB" dirty="0" smtClean="0"/>
              <a:t>Help </a:t>
            </a:r>
            <a:r>
              <a:rPr lang="en-GB" dirty="0"/>
              <a:t>us to do all that we can to follow this example, and open our hearts to see that even the most ordinary-seeming person is capable of doing special things. We ask this through Christ our Lord, Amen.               </a:t>
            </a:r>
            <a:endParaRPr lang="en-GB" dirty="0" smtClean="0"/>
          </a:p>
          <a:p>
            <a:pPr marL="0" indent="0">
              <a:buNone/>
            </a:pPr>
            <a:endParaRPr lang="en-GB" dirty="0"/>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4869160"/>
            <a:ext cx="2487613"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5239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Gospel acclamation</a:t>
            </a:r>
            <a:endParaRPr lang="en-GB" dirty="0"/>
          </a:p>
        </p:txBody>
      </p:sp>
      <p:sp>
        <p:nvSpPr>
          <p:cNvPr id="3" name="Content Placeholder 2"/>
          <p:cNvSpPr>
            <a:spLocks noGrp="1"/>
          </p:cNvSpPr>
          <p:nvPr>
            <p:ph idx="1"/>
          </p:nvPr>
        </p:nvSpPr>
        <p:spPr/>
        <p:txBody>
          <a:bodyPr/>
          <a:lstStyle/>
          <a:p>
            <a:pPr marL="0" indent="0">
              <a:buNone/>
            </a:pPr>
            <a:r>
              <a:rPr lang="en-GB" sz="3200" dirty="0" smtClean="0">
                <a:solidFill>
                  <a:schemeClr val="tx1"/>
                </a:solidFill>
                <a:latin typeface="+mn-lt"/>
              </a:rPr>
              <a:t>Alleluia, Alleluia, Praise the Lord </a:t>
            </a:r>
          </a:p>
          <a:p>
            <a:pPr marL="0" indent="0">
              <a:buNone/>
            </a:pPr>
            <a:r>
              <a:rPr lang="en-GB" sz="3200" dirty="0">
                <a:solidFill>
                  <a:schemeClr val="tx1"/>
                </a:solidFill>
                <a:latin typeface="+mn-lt"/>
              </a:rPr>
              <a:t>Alleluia, Alleluia, Praise the Lord </a:t>
            </a:r>
          </a:p>
          <a:p>
            <a:pPr marL="0" indent="0">
              <a:buNone/>
            </a:pPr>
            <a:r>
              <a:rPr lang="en-GB" sz="3200" dirty="0" smtClean="0">
                <a:solidFill>
                  <a:schemeClr val="tx1"/>
                </a:solidFill>
                <a:latin typeface="+mn-lt"/>
              </a:rPr>
              <a:t>As we listen to the Story</a:t>
            </a:r>
          </a:p>
          <a:p>
            <a:pPr marL="0" indent="0">
              <a:buNone/>
            </a:pPr>
            <a:r>
              <a:rPr lang="en-GB" sz="3200" dirty="0" smtClean="0">
                <a:solidFill>
                  <a:schemeClr val="tx1"/>
                </a:solidFill>
                <a:latin typeface="+mn-lt"/>
              </a:rPr>
              <a:t>Let us praise him for his glory</a:t>
            </a:r>
          </a:p>
          <a:p>
            <a:pPr marL="0" indent="0">
              <a:buNone/>
            </a:pPr>
            <a:r>
              <a:rPr lang="en-GB" sz="3200" dirty="0" smtClean="0">
                <a:solidFill>
                  <a:schemeClr val="tx1"/>
                </a:solidFill>
                <a:latin typeface="+mn-lt"/>
              </a:rPr>
              <a:t>Alleluia, Alleluia Praise the Lord.</a:t>
            </a:r>
          </a:p>
          <a:p>
            <a:pPr marL="0" indent="0">
              <a:buNone/>
            </a:pPr>
            <a:r>
              <a:rPr lang="en-GB" dirty="0" smtClean="0"/>
              <a:t> </a:t>
            </a:r>
          </a:p>
          <a:p>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725144"/>
            <a:ext cx="2752725"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870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sz="4000" b="1" dirty="0" smtClean="0">
                <a:effectLst/>
                <a:latin typeface="SassoonCRInfant" panose="02010503020300020003" pitchFamily="2" charset="0"/>
              </a:rPr>
              <a:t>Gospel:</a:t>
            </a:r>
            <a:r>
              <a:rPr lang="en-GB" sz="4000" dirty="0">
                <a:effectLst/>
                <a:latin typeface="SassoonCRInfant" panose="02010503020300020003" pitchFamily="2" charset="0"/>
              </a:rPr>
              <a:t> Luke 4:21-30</a:t>
            </a:r>
            <a:r>
              <a:rPr lang="en-GB" sz="4000" dirty="0" smtClean="0">
                <a:effectLst/>
                <a:latin typeface="SassoonCRInfant" panose="02010503020300020003" pitchFamily="2" charset="0"/>
              </a:rPr>
              <a:t/>
            </a:r>
            <a:br>
              <a:rPr lang="en-GB" sz="4000" dirty="0" smtClean="0">
                <a:effectLst/>
                <a:latin typeface="SassoonCRInfant" panose="02010503020300020003" pitchFamily="2" charset="0"/>
              </a:rPr>
            </a:br>
            <a:r>
              <a:rPr lang="en-GB" b="1" dirty="0"/>
              <a:t> </a:t>
            </a:r>
            <a:endParaRPr lang="en-GB" dirty="0"/>
          </a:p>
        </p:txBody>
      </p:sp>
      <p:pic>
        <p:nvPicPr>
          <p:cNvPr id="1028" name="Picture 4" descr="http://freedomshammer.files.wordpress.com/2012/03/jesus-in-the-carpenter-shop.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484784"/>
            <a:ext cx="5594592"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619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Gospel acclamation</a:t>
            </a:r>
            <a:endParaRPr lang="en-GB" dirty="0"/>
          </a:p>
        </p:txBody>
      </p:sp>
      <p:sp>
        <p:nvSpPr>
          <p:cNvPr id="3" name="Content Placeholder 2"/>
          <p:cNvSpPr>
            <a:spLocks noGrp="1"/>
          </p:cNvSpPr>
          <p:nvPr>
            <p:ph idx="1"/>
          </p:nvPr>
        </p:nvSpPr>
        <p:spPr/>
        <p:txBody>
          <a:bodyPr/>
          <a:lstStyle/>
          <a:p>
            <a:pPr marL="0" indent="0">
              <a:buNone/>
            </a:pPr>
            <a:r>
              <a:rPr lang="en-GB" dirty="0" smtClean="0"/>
              <a:t>Alleluia, Alleluia, Praise the Lord </a:t>
            </a:r>
          </a:p>
          <a:p>
            <a:pPr marL="0" indent="0">
              <a:buNone/>
            </a:pPr>
            <a:r>
              <a:rPr lang="en-GB" dirty="0"/>
              <a:t>Alleluia, Alleluia, Praise the Lord </a:t>
            </a:r>
          </a:p>
          <a:p>
            <a:pPr marL="0" indent="0">
              <a:buNone/>
            </a:pPr>
            <a:r>
              <a:rPr lang="en-GB" dirty="0" smtClean="0"/>
              <a:t>As we listen to the Story</a:t>
            </a:r>
          </a:p>
          <a:p>
            <a:pPr marL="0" indent="0">
              <a:buNone/>
            </a:pPr>
            <a:r>
              <a:rPr lang="en-GB" dirty="0" smtClean="0"/>
              <a:t>Let us praise him for his glory</a:t>
            </a:r>
          </a:p>
          <a:p>
            <a:pPr marL="0" indent="0">
              <a:buNone/>
            </a:pPr>
            <a:r>
              <a:rPr lang="en-GB" dirty="0" smtClean="0"/>
              <a:t>Alleluia, Alleluia Praise the Lord.</a:t>
            </a:r>
          </a:p>
          <a:p>
            <a:pPr marL="0" indent="0">
              <a:buNone/>
            </a:pPr>
            <a:r>
              <a:rPr lang="en-GB" dirty="0" smtClean="0"/>
              <a:t> </a:t>
            </a:r>
          </a:p>
          <a:p>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725144"/>
            <a:ext cx="2752725"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7317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GB" dirty="0" smtClean="0"/>
              <a:t>Time to reflect……</a:t>
            </a:r>
            <a:endParaRPr lang="en-GB" dirty="0"/>
          </a:p>
        </p:txBody>
      </p:sp>
      <p:sp>
        <p:nvSpPr>
          <p:cNvPr id="3" name="Content Placeholder 2"/>
          <p:cNvSpPr>
            <a:spLocks noGrp="1"/>
          </p:cNvSpPr>
          <p:nvPr>
            <p:ph idx="1"/>
          </p:nvPr>
        </p:nvSpPr>
        <p:spPr>
          <a:xfrm>
            <a:off x="457200" y="764704"/>
            <a:ext cx="8229600" cy="5832648"/>
          </a:xfrm>
        </p:spPr>
        <p:txBody>
          <a:bodyPr>
            <a:noAutofit/>
          </a:bodyPr>
          <a:lstStyle/>
          <a:p>
            <a:r>
              <a:rPr lang="en-GB" sz="1300" dirty="0">
                <a:solidFill>
                  <a:srgbClr val="000000"/>
                </a:solidFill>
                <a:latin typeface="Verdana"/>
              </a:rPr>
              <a:t>Last week we heard how Jesus was speaking in the synagogue and how he had been sent by God to bring good news to people who are poor.  The people were amazed with all that he said to them.</a:t>
            </a:r>
          </a:p>
          <a:p>
            <a:endParaRPr lang="en-GB" sz="1300" dirty="0">
              <a:solidFill>
                <a:srgbClr val="000000"/>
              </a:solidFill>
              <a:latin typeface="Verdana"/>
            </a:endParaRPr>
          </a:p>
          <a:p>
            <a:r>
              <a:rPr lang="en-GB" sz="1300" dirty="0">
                <a:solidFill>
                  <a:srgbClr val="000000"/>
                </a:solidFill>
                <a:latin typeface="Verdana"/>
              </a:rPr>
              <a:t>Today’s reading follows straight on from last week’s. But how do the people feel about what Jesus is saying today?</a:t>
            </a:r>
          </a:p>
          <a:p>
            <a:endParaRPr lang="en-GB" sz="1300" dirty="0">
              <a:solidFill>
                <a:srgbClr val="000000"/>
              </a:solidFill>
              <a:latin typeface="Verdana"/>
            </a:endParaRPr>
          </a:p>
          <a:p>
            <a:r>
              <a:rPr lang="en-GB" sz="1300" dirty="0">
                <a:solidFill>
                  <a:srgbClr val="000000"/>
                </a:solidFill>
                <a:latin typeface="Verdana"/>
              </a:rPr>
              <a:t>The people do not believe that Jesus is special. They become angry about what he is saying. Why do you think that is?</a:t>
            </a:r>
          </a:p>
          <a:p>
            <a:endParaRPr lang="en-GB" sz="1300" dirty="0">
              <a:solidFill>
                <a:srgbClr val="000000"/>
              </a:solidFill>
              <a:latin typeface="Verdana"/>
            </a:endParaRPr>
          </a:p>
          <a:p>
            <a:r>
              <a:rPr lang="en-GB" sz="1300" dirty="0">
                <a:solidFill>
                  <a:srgbClr val="000000"/>
                </a:solidFill>
                <a:latin typeface="Verdana"/>
              </a:rPr>
              <a:t>Jesus was preaching in his home town. This was the place where he had grown up and many of the people knew him. They knew him as an ordinary man, the son of Joseph the carpenter. </a:t>
            </a:r>
          </a:p>
          <a:p>
            <a:endParaRPr lang="en-GB" sz="1300" dirty="0">
              <a:solidFill>
                <a:srgbClr val="000000"/>
              </a:solidFill>
              <a:latin typeface="Verdana"/>
            </a:endParaRPr>
          </a:p>
          <a:p>
            <a:r>
              <a:rPr lang="en-GB" sz="1300" dirty="0">
                <a:solidFill>
                  <a:srgbClr val="000000"/>
                </a:solidFill>
                <a:latin typeface="Verdana"/>
              </a:rPr>
              <a:t>Sometimes when we know someone very well, we see their good points and their bad points. Because we know them so well we think of them as ordinary and we no longer see how special they are. </a:t>
            </a:r>
          </a:p>
          <a:p>
            <a:endParaRPr lang="en-GB" sz="1300" dirty="0">
              <a:solidFill>
                <a:srgbClr val="000000"/>
              </a:solidFill>
              <a:latin typeface="Verdana"/>
            </a:endParaRPr>
          </a:p>
          <a:p>
            <a:r>
              <a:rPr lang="en-GB" sz="1300" dirty="0">
                <a:solidFill>
                  <a:srgbClr val="000000"/>
                </a:solidFill>
                <a:latin typeface="Verdana"/>
              </a:rPr>
              <a:t>Sometimes the person themselves doesn’t even realise they are doing anything special. They think they are just being quite ordinary. </a:t>
            </a:r>
          </a:p>
          <a:p>
            <a:endParaRPr lang="en-GB" sz="1300" dirty="0">
              <a:solidFill>
                <a:srgbClr val="000000"/>
              </a:solidFill>
              <a:latin typeface="Verdana"/>
            </a:endParaRPr>
          </a:p>
          <a:p>
            <a:r>
              <a:rPr lang="en-GB" sz="1300" dirty="0">
                <a:solidFill>
                  <a:srgbClr val="000000"/>
                </a:solidFill>
                <a:latin typeface="Verdana"/>
              </a:rPr>
              <a:t>But all people, no matter how ordinary they seem, are special. And they can all do special things. </a:t>
            </a:r>
          </a:p>
          <a:p>
            <a:endParaRPr lang="en-GB" sz="1300" dirty="0">
              <a:solidFill>
                <a:srgbClr val="000000"/>
              </a:solidFill>
              <a:latin typeface="Verdana"/>
            </a:endParaRPr>
          </a:p>
          <a:p>
            <a:r>
              <a:rPr lang="en-GB" sz="1300" dirty="0">
                <a:solidFill>
                  <a:srgbClr val="000000"/>
                </a:solidFill>
                <a:latin typeface="Verdana"/>
              </a:rPr>
              <a:t>Can you think of some ordinary people who have done very special or extraordinary things? Who are they and what did they do? </a:t>
            </a:r>
          </a:p>
        </p:txBody>
      </p:sp>
    </p:spTree>
    <p:extLst>
      <p:ext uri="{BB962C8B-B14F-4D97-AF65-F5344CB8AC3E}">
        <p14:creationId xmlns:p14="http://schemas.microsoft.com/office/powerpoint/2010/main" val="3436649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Intercession</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r>
              <a:rPr lang="en-GB" dirty="0">
                <a:solidFill>
                  <a:schemeClr val="tx1"/>
                </a:solidFill>
              </a:rPr>
              <a:t>God is always with us, giving us strength and courage to take action and make a difference and so we pray together:</a:t>
            </a:r>
          </a:p>
          <a:p>
            <a:endParaRPr lang="en-GB" dirty="0">
              <a:solidFill>
                <a:schemeClr val="tx1"/>
              </a:solidFill>
            </a:endParaRPr>
          </a:p>
          <a:p>
            <a:r>
              <a:rPr lang="en-GB" dirty="0">
                <a:solidFill>
                  <a:schemeClr val="tx1"/>
                </a:solidFill>
              </a:rPr>
              <a:t>We pray for world leaders: that they may listen to their own people when they speak the truth and take action to make people’s lives better. Lord, in your mercy…</a:t>
            </a:r>
          </a:p>
          <a:p>
            <a:endParaRPr lang="en-GB" dirty="0">
              <a:solidFill>
                <a:schemeClr val="tx1"/>
              </a:solidFill>
            </a:endParaRPr>
          </a:p>
          <a:p>
            <a:r>
              <a:rPr lang="en-GB" dirty="0">
                <a:solidFill>
                  <a:schemeClr val="tx1"/>
                </a:solidFill>
              </a:rPr>
              <a:t>We pray for all people around the world who face injustice: that they may have the strength and courage to stand up for what they believe in and make a change. Lord, in your mercy… </a:t>
            </a:r>
          </a:p>
          <a:p>
            <a:endParaRPr lang="en-GB" dirty="0">
              <a:solidFill>
                <a:schemeClr val="tx1"/>
              </a:solidFill>
            </a:endParaRPr>
          </a:p>
          <a:p>
            <a:r>
              <a:rPr lang="en-GB" dirty="0">
                <a:solidFill>
                  <a:schemeClr val="tx1"/>
                </a:solidFill>
              </a:rPr>
              <a:t>We pray for our parish, families and friends: that we may serve God and do extraordinary things, each in our own way. Lord, in your mercy… </a:t>
            </a:r>
          </a:p>
        </p:txBody>
      </p:sp>
    </p:spTree>
    <p:extLst>
      <p:ext uri="{BB962C8B-B14F-4D97-AF65-F5344CB8AC3E}">
        <p14:creationId xmlns:p14="http://schemas.microsoft.com/office/powerpoint/2010/main" val="1166194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Closing Prayer </a:t>
            </a:r>
            <a:endParaRPr lang="en-GB" dirty="0"/>
          </a:p>
        </p:txBody>
      </p:sp>
      <p:sp>
        <p:nvSpPr>
          <p:cNvPr id="3" name="Content Placeholder 2"/>
          <p:cNvSpPr>
            <a:spLocks noGrp="1"/>
          </p:cNvSpPr>
          <p:nvPr>
            <p:ph idx="1"/>
          </p:nvPr>
        </p:nvSpPr>
        <p:spPr/>
        <p:txBody>
          <a:bodyPr/>
          <a:lstStyle/>
          <a:p>
            <a:pPr marL="0" indent="0">
              <a:buNone/>
            </a:pPr>
            <a:r>
              <a:rPr lang="en-GB" dirty="0"/>
              <a:t>God of mercy and truth, open our hearts to the truth of the good news taught to us by your Son, Jesus. </a:t>
            </a:r>
            <a:endParaRPr lang="en-GB" dirty="0" smtClean="0"/>
          </a:p>
          <a:p>
            <a:pPr marL="0" indent="0">
              <a:buNone/>
            </a:pPr>
            <a:endParaRPr lang="en-GB" dirty="0" smtClean="0"/>
          </a:p>
          <a:p>
            <a:pPr marL="0" indent="0">
              <a:buNone/>
            </a:pPr>
            <a:r>
              <a:rPr lang="en-GB" dirty="0" smtClean="0"/>
              <a:t>Open </a:t>
            </a:r>
            <a:r>
              <a:rPr lang="en-GB" dirty="0"/>
              <a:t>our eyes to see that all people are special and strengthen our faith so that we may serve you better, as we try to make a difference to the lives of others. </a:t>
            </a:r>
            <a:endParaRPr lang="en-GB" dirty="0" smtClean="0"/>
          </a:p>
          <a:p>
            <a:pPr marL="0" indent="0">
              <a:buNone/>
            </a:pPr>
            <a:endParaRPr lang="en-GB" dirty="0"/>
          </a:p>
          <a:p>
            <a:pPr marL="0" indent="0">
              <a:buNone/>
            </a:pPr>
            <a:r>
              <a:rPr lang="en-GB" dirty="0" smtClean="0"/>
              <a:t>This </a:t>
            </a:r>
            <a:r>
              <a:rPr lang="en-GB" dirty="0"/>
              <a:t>we pray in Jesus’ name, </a:t>
            </a:r>
          </a:p>
          <a:p>
            <a:pPr marL="0" indent="0">
              <a:buNone/>
            </a:pPr>
            <a:r>
              <a:rPr lang="en-GB" dirty="0" smtClean="0">
                <a:solidFill>
                  <a:srgbClr val="FF0000"/>
                </a:solidFill>
              </a:rPr>
              <a:t>Amen</a:t>
            </a:r>
            <a:endParaRPr lang="en-GB" dirty="0">
              <a:solidFill>
                <a:srgbClr val="FF0000"/>
              </a:solidFill>
            </a:endParaRP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4078245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7704856" cy="2088232"/>
          </a:xfrm>
        </p:spPr>
        <p:txBody>
          <a:bodyPr>
            <a:normAutofit/>
          </a:bodyPr>
          <a:lstStyle/>
          <a:p>
            <a:pPr algn="l"/>
            <a:r>
              <a:rPr lang="en-GB" sz="2400" dirty="0"/>
              <a:t>H</a:t>
            </a:r>
            <a:r>
              <a:rPr lang="en-GB" sz="2400" dirty="0" smtClean="0"/>
              <a:t>ymn – </a:t>
            </a:r>
            <a:r>
              <a:rPr lang="en-GB" sz="2400" dirty="0"/>
              <a:t>I</a:t>
            </a:r>
            <a:r>
              <a:rPr lang="en-GB" sz="2400" dirty="0" smtClean="0"/>
              <a:t>f I were a Butterfly!</a:t>
            </a:r>
            <a:br>
              <a:rPr lang="en-GB" sz="2400" dirty="0" smtClean="0"/>
            </a:br>
            <a:endParaRPr lang="en-GB" sz="2400" dirty="0"/>
          </a:p>
        </p:txBody>
      </p:sp>
      <p:sp>
        <p:nvSpPr>
          <p:cNvPr id="3" name="Subtitle 2"/>
          <p:cNvSpPr>
            <a:spLocks noGrp="1"/>
          </p:cNvSpPr>
          <p:nvPr>
            <p:ph type="subTitle" idx="1"/>
          </p:nvPr>
        </p:nvSpPr>
        <p:spPr/>
        <p:txBody>
          <a:bodyPr/>
          <a:lstStyle/>
          <a:p>
            <a:r>
              <a:rPr lang="en-GB" dirty="0" smtClean="0"/>
              <a:t>                  </a:t>
            </a:r>
            <a:endParaRPr lang="en-GB" dirty="0"/>
          </a:p>
        </p:txBody>
      </p:sp>
      <p:pic>
        <p:nvPicPr>
          <p:cNvPr id="7170" name="Picture 2" descr="http://t2.gstatic.com/images?q=tbn:ANd9GcRGZMRqq4PQtC7FAFfw288ppxoYW0PSK6htePX6ECBbHp0onIqmHA:randyloescher.files.wordpress.com/2012/01/forgiveness-open-hands-raised.jpg%3Fw%3D6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4941168"/>
            <a:ext cx="1971675" cy="1476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2390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3163</TotalTime>
  <Words>602</Words>
  <Application>Microsoft Office PowerPoint</Application>
  <PresentationFormat>On-screen Show (4:3)</PresentationFormat>
  <Paragraphs>59</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Century Gothic</vt:lpstr>
      <vt:lpstr>Comic Sans MS</vt:lpstr>
      <vt:lpstr>Courier New</vt:lpstr>
      <vt:lpstr>Palatino Linotype</vt:lpstr>
      <vt:lpstr>SassoonCRInfant</vt:lpstr>
      <vt:lpstr>Verdana</vt:lpstr>
      <vt:lpstr>Executive</vt:lpstr>
      <vt:lpstr>  4th Sunday of Ordinary Time   Welcome: In today’s gospel we hear how the people of Jesus’ own town, Nazareth, became very angry with him. Listen to find out why…   </vt:lpstr>
      <vt:lpstr>Opening Prayer </vt:lpstr>
      <vt:lpstr>Gospel acclamation</vt:lpstr>
      <vt:lpstr>    Gospel: Luke 4:21-30  </vt:lpstr>
      <vt:lpstr>Gospel acclamation</vt:lpstr>
      <vt:lpstr>Time to reflect……</vt:lpstr>
      <vt:lpstr>Intercession</vt:lpstr>
      <vt:lpstr>Closing Prayer </vt:lpstr>
      <vt:lpstr>Hymn – If I were a Butterfly! </vt:lpstr>
      <vt:lpstr> Go Forth…..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Sunday of Easter</dc:title>
  <dc:creator>Liz Hamilton</dc:creator>
  <cp:lastModifiedBy>Louise McClounnan</cp:lastModifiedBy>
  <cp:revision>47</cp:revision>
  <cp:lastPrinted>2016-01-29T16:12:02Z</cp:lastPrinted>
  <dcterms:created xsi:type="dcterms:W3CDTF">2013-04-18T09:21:20Z</dcterms:created>
  <dcterms:modified xsi:type="dcterms:W3CDTF">2022-01-31T07:57:14Z</dcterms:modified>
</cp:coreProperties>
</file>