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57" r:id="rId3"/>
    <p:sldId id="268" r:id="rId4"/>
    <p:sldId id="258" r:id="rId5"/>
    <p:sldId id="259" r:id="rId6"/>
    <p:sldId id="260" r:id="rId7"/>
    <p:sldId id="261" r:id="rId8"/>
    <p:sldId id="262"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09" d="100"/>
          <a:sy n="109" d="100"/>
        </p:scale>
        <p:origin x="16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FDACD-E4B5-4A66-8ED9-51831CDBD04A}" type="datetimeFigureOut">
              <a:rPr lang="en-GB" smtClean="0"/>
              <a:t>28/09/2021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5B40B-60C0-496E-BC3D-75130439E028}" type="slidenum">
              <a:rPr lang="en-GB" smtClean="0"/>
              <a:t>‹#›</a:t>
            </a:fld>
            <a:endParaRPr lang="en-GB"/>
          </a:p>
        </p:txBody>
      </p:sp>
    </p:spTree>
    <p:extLst>
      <p:ext uri="{BB962C8B-B14F-4D97-AF65-F5344CB8AC3E}">
        <p14:creationId xmlns:p14="http://schemas.microsoft.com/office/powerpoint/2010/main" val="181672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5B40B-60C0-496E-BC3D-75130439E028}" type="slidenum">
              <a:rPr lang="en-GB" smtClean="0"/>
              <a:t>6</a:t>
            </a:fld>
            <a:endParaRPr lang="en-GB"/>
          </a:p>
        </p:txBody>
      </p:sp>
    </p:spTree>
    <p:extLst>
      <p:ext uri="{BB962C8B-B14F-4D97-AF65-F5344CB8AC3E}">
        <p14:creationId xmlns:p14="http://schemas.microsoft.com/office/powerpoint/2010/main" val="22986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42380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82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192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737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3497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C8EF7C-A52A-4145-8873-F5B51216E46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59512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C8EF7C-A52A-4145-8873-F5B51216E46D}"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186884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C8EF7C-A52A-4145-8873-F5B51216E46D}"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05618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EF7C-A52A-4145-8873-F5B51216E46D}" type="datetimeFigureOut">
              <a:rPr lang="en-GB" smtClean="0"/>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902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1568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3854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EF7C-A52A-4145-8873-F5B51216E46D}" type="datetimeFigureOut">
              <a:rPr lang="en-GB" smtClean="0"/>
              <a:t>28/09/2021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57D91-01DF-425E-B76C-6192803C6730}" type="slidenum">
              <a:rPr lang="en-GB" smtClean="0"/>
              <a:t>‹#›</a:t>
            </a:fld>
            <a:endParaRPr lang="en-GB"/>
          </a:p>
        </p:txBody>
      </p:sp>
    </p:spTree>
    <p:extLst>
      <p:ext uri="{BB962C8B-B14F-4D97-AF65-F5344CB8AC3E}">
        <p14:creationId xmlns:p14="http://schemas.microsoft.com/office/powerpoint/2010/main" val="13142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Content Placeholder 6"/>
          <p:cNvPicPr>
            <a:picLocks noGrp="1" noChangeAspect="1"/>
          </p:cNvPicPr>
          <p:nvPr>
            <p:ph idx="1"/>
          </p:nvPr>
        </p:nvPicPr>
        <p:blipFill>
          <a:blip r:embed="rId2"/>
          <a:stretch>
            <a:fillRect/>
          </a:stretch>
        </p:blipFill>
        <p:spPr>
          <a:xfrm>
            <a:off x="611560" y="-97258"/>
            <a:ext cx="8075240" cy="8075240"/>
          </a:xfrm>
          <a:prstGeom prst="rect">
            <a:avLst/>
          </a:prstGeom>
        </p:spPr>
      </p:pic>
    </p:spTree>
    <p:extLst>
      <p:ext uri="{BB962C8B-B14F-4D97-AF65-F5344CB8AC3E}">
        <p14:creationId xmlns:p14="http://schemas.microsoft.com/office/powerpoint/2010/main" val="102014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Closing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400" dirty="0">
                <a:solidFill>
                  <a:schemeClr val="bg1"/>
                </a:solidFill>
                <a:latin typeface="Comic Sans MS" panose="030F0702030302020204" pitchFamily="66" charset="0"/>
              </a:rPr>
              <a:t>Generous God, we thank you for creating such a beautiful world. May we do all that we can to protect it for all people today and in the future. Amen.</a:t>
            </a:r>
            <a:endParaRPr lang="en-GB" sz="4400" dirty="0" smtClean="0">
              <a:solidFill>
                <a:schemeClr val="bg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666452" y="4887389"/>
            <a:ext cx="2477548" cy="2477548"/>
          </a:xfrm>
          <a:prstGeom prst="rect">
            <a:avLst/>
          </a:prstGeom>
        </p:spPr>
      </p:pic>
    </p:spTree>
    <p:extLst>
      <p:ext uri="{BB962C8B-B14F-4D97-AF65-F5344CB8AC3E}">
        <p14:creationId xmlns:p14="http://schemas.microsoft.com/office/powerpoint/2010/main" val="3691565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Commissioning</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sz="4800" dirty="0" smtClean="0">
                <a:solidFill>
                  <a:schemeClr val="bg1"/>
                </a:solidFill>
                <a:latin typeface="Comic Sans MS" panose="030F0702030302020204" pitchFamily="66" charset="0"/>
              </a:rPr>
              <a:t>Go forth: Remember all that you have </a:t>
            </a:r>
            <a:r>
              <a:rPr lang="en-GB" sz="4800" dirty="0">
                <a:solidFill>
                  <a:schemeClr val="bg1"/>
                </a:solidFill>
                <a:latin typeface="Comic Sans MS" panose="030F0702030302020204" pitchFamily="66" charset="0"/>
              </a:rPr>
              <a:t>heard and thought about </a:t>
            </a:r>
            <a:r>
              <a:rPr lang="en-GB" sz="4800" dirty="0" smtClean="0">
                <a:solidFill>
                  <a:schemeClr val="bg1"/>
                </a:solidFill>
                <a:latin typeface="Comic Sans MS" panose="030F0702030302020204" pitchFamily="66" charset="0"/>
              </a:rPr>
              <a:t>today. Do what you can to </a:t>
            </a:r>
            <a:r>
              <a:rPr lang="en-GB" sz="4800" dirty="0">
                <a:solidFill>
                  <a:schemeClr val="bg1"/>
                </a:solidFill>
                <a:latin typeface="Comic Sans MS" panose="030F0702030302020204" pitchFamily="66" charset="0"/>
              </a:rPr>
              <a:t>care for the environment </a:t>
            </a:r>
            <a:r>
              <a:rPr lang="en-GB" sz="4800" dirty="0" smtClean="0">
                <a:solidFill>
                  <a:schemeClr val="bg1"/>
                </a:solidFill>
                <a:latin typeface="Comic Sans MS" panose="030F0702030302020204" pitchFamily="66" charset="0"/>
              </a:rPr>
              <a:t> and look after our </a:t>
            </a:r>
          </a:p>
          <a:p>
            <a:pPr marL="0" indent="0">
              <a:buNone/>
            </a:pPr>
            <a:r>
              <a:rPr lang="en-GB" sz="4800" dirty="0">
                <a:solidFill>
                  <a:schemeClr val="bg1"/>
                </a:solidFill>
                <a:latin typeface="Comic Sans MS" panose="030F0702030302020204" pitchFamily="66" charset="0"/>
              </a:rPr>
              <a:t>b</a:t>
            </a:r>
            <a:r>
              <a:rPr lang="en-GB" sz="4800" dirty="0" smtClean="0">
                <a:solidFill>
                  <a:schemeClr val="bg1"/>
                </a:solidFill>
                <a:latin typeface="Comic Sans MS" panose="030F0702030302020204" pitchFamily="66" charset="0"/>
              </a:rPr>
              <a:t>eautiful planet. </a:t>
            </a:r>
          </a:p>
        </p:txBody>
      </p:sp>
      <p:pic>
        <p:nvPicPr>
          <p:cNvPr id="4" name="Picture 3"/>
          <p:cNvPicPr>
            <a:picLocks noChangeAspect="1"/>
          </p:cNvPicPr>
          <p:nvPr/>
        </p:nvPicPr>
        <p:blipFill>
          <a:blip r:embed="rId2"/>
          <a:stretch>
            <a:fillRect/>
          </a:stretch>
        </p:blipFill>
        <p:spPr>
          <a:xfrm>
            <a:off x="6372200" y="4581128"/>
            <a:ext cx="2526758" cy="2034532"/>
          </a:xfrm>
          <a:prstGeom prst="rect">
            <a:avLst/>
          </a:prstGeom>
        </p:spPr>
      </p:pic>
    </p:spTree>
    <p:extLst>
      <p:ext uri="{BB962C8B-B14F-4D97-AF65-F5344CB8AC3E}">
        <p14:creationId xmlns:p14="http://schemas.microsoft.com/office/powerpoint/2010/main" val="71846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en-GB" dirty="0" smtClean="0">
                <a:solidFill>
                  <a:schemeClr val="bg1"/>
                </a:solidFill>
                <a:latin typeface="Comic Sans MS" panose="030F0702030302020204" pitchFamily="66" charset="0"/>
              </a:rPr>
              <a:t>Twenty-sixth Sunday of Ordinary Time</a:t>
            </a:r>
            <a:br>
              <a:rPr lang="en-GB" dirty="0" smtClean="0">
                <a:solidFill>
                  <a:schemeClr val="bg1"/>
                </a:solidFill>
                <a:latin typeface="Comic Sans MS" panose="030F0702030302020204" pitchFamily="66" charset="0"/>
              </a:rPr>
            </a:b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67544" y="2204864"/>
            <a:ext cx="8229600" cy="4525963"/>
          </a:xfrm>
        </p:spPr>
        <p:txBody>
          <a:bodyPr>
            <a:noAutofit/>
          </a:bodyPr>
          <a:lstStyle/>
          <a:p>
            <a:pPr marL="0" indent="0">
              <a:buNone/>
            </a:pPr>
            <a:r>
              <a:rPr lang="en-GB" sz="4000" dirty="0" err="1">
                <a:solidFill>
                  <a:schemeClr val="bg1"/>
                </a:solidFill>
                <a:latin typeface="Comic Sans MS" panose="030F0702030302020204" pitchFamily="66" charset="0"/>
              </a:rPr>
              <a:t>Welcome:</a:t>
            </a:r>
            <a:r>
              <a:rPr lang="en-GB" dirty="0" err="1">
                <a:solidFill>
                  <a:schemeClr val="bg1"/>
                </a:solidFill>
                <a:latin typeface="Comic Sans MS" panose="030F0702030302020204" pitchFamily="66" charset="0"/>
              </a:rPr>
              <a:t>Today</a:t>
            </a:r>
            <a:r>
              <a:rPr lang="en-GB" dirty="0">
                <a:solidFill>
                  <a:schemeClr val="bg1"/>
                </a:solidFill>
                <a:latin typeface="Comic Sans MS" panose="030F0702030302020204" pitchFamily="66" charset="0"/>
              </a:rPr>
              <a:t> we will reflect on how believing in Jesus can sometimes mean we have to make hard choices. As it is CAFOD’s Family Fast Day on Friday, we will also think about the choices we need to make to Go Green and protect and care for the beautiful planet earth, which is our home. </a:t>
            </a:r>
          </a:p>
        </p:txBody>
      </p:sp>
    </p:spTree>
    <p:extLst>
      <p:ext uri="{BB962C8B-B14F-4D97-AF65-F5344CB8AC3E}">
        <p14:creationId xmlns:p14="http://schemas.microsoft.com/office/powerpoint/2010/main" val="58964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Hymn</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He’s got the Whole world in his hands </a:t>
            </a:r>
          </a:p>
          <a:p>
            <a:pPr marL="0" indent="0">
              <a:buNone/>
            </a:pP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108520" y="0"/>
            <a:ext cx="9252520" cy="6858000"/>
          </a:xfrm>
          <a:prstGeom prst="rect">
            <a:avLst/>
          </a:prstGeom>
        </p:spPr>
      </p:pic>
    </p:spTree>
    <p:extLst>
      <p:ext uri="{BB962C8B-B14F-4D97-AF65-F5344CB8AC3E}">
        <p14:creationId xmlns:p14="http://schemas.microsoft.com/office/powerpoint/2010/main" val="3523490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Opening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000" dirty="0">
                <a:solidFill>
                  <a:schemeClr val="bg1"/>
                </a:solidFill>
                <a:latin typeface="Comic Sans MS" panose="030F0702030302020204" pitchFamily="66" charset="0"/>
              </a:rPr>
              <a:t>God of love, strengthen our faith and help us to make the right choices even when it is difficult. Amen.</a:t>
            </a:r>
          </a:p>
        </p:txBody>
      </p:sp>
      <p:pic>
        <p:nvPicPr>
          <p:cNvPr id="5" name="Picture 4"/>
          <p:cNvPicPr>
            <a:picLocks noChangeAspect="1"/>
          </p:cNvPicPr>
          <p:nvPr/>
        </p:nvPicPr>
        <p:blipFill>
          <a:blip r:embed="rId2"/>
          <a:stretch>
            <a:fillRect/>
          </a:stretch>
        </p:blipFill>
        <p:spPr>
          <a:xfrm>
            <a:off x="5220072" y="4077072"/>
            <a:ext cx="3782291" cy="2595964"/>
          </a:xfrm>
          <a:prstGeom prst="rect">
            <a:avLst/>
          </a:prstGeom>
        </p:spPr>
      </p:pic>
    </p:spTree>
    <p:extLst>
      <p:ext uri="{BB962C8B-B14F-4D97-AF65-F5344CB8AC3E}">
        <p14:creationId xmlns:p14="http://schemas.microsoft.com/office/powerpoint/2010/main" val="302249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Gospel Acclamation</a:t>
            </a:r>
            <a:endParaRPr lang="en-GB" dirty="0">
              <a:solidFill>
                <a:schemeClr val="bg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4596188"/>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704856" cy="2591479"/>
          </a:xfrm>
          <a:prstGeom prst="rect">
            <a:avLst/>
          </a:prstGeom>
        </p:spPr>
        <p:txBody>
          <a:bodyPr wrap="square">
            <a:spAutoFit/>
          </a:bodyPr>
          <a:lstStyle/>
          <a:p>
            <a:pPr lvl="0">
              <a:spcBef>
                <a:spcPct val="20000"/>
              </a:spcBef>
            </a:pPr>
            <a:r>
              <a:rPr lang="en-GB" sz="2800" dirty="0">
                <a:solidFill>
                  <a:prstClr val="white"/>
                </a:solidFill>
                <a:latin typeface="Comic Sans MS" panose="030F0702030302020204" pitchFamily="66" charset="0"/>
              </a:rPr>
              <a:t>Alleluia, Alleluia, Praise the Lord</a:t>
            </a:r>
          </a:p>
          <a:p>
            <a:pPr lvl="0">
              <a:spcBef>
                <a:spcPct val="20000"/>
              </a:spcBef>
            </a:pPr>
            <a:r>
              <a:rPr lang="en-GB" sz="2800" dirty="0">
                <a:solidFill>
                  <a:prstClr val="white"/>
                </a:solidFill>
                <a:latin typeface="Comic Sans MS" panose="030F0702030302020204" pitchFamily="66" charset="0"/>
              </a:rPr>
              <a:t>Alleluia, Alleluia, Praise the Lord </a:t>
            </a:r>
          </a:p>
          <a:p>
            <a:pPr lvl="0">
              <a:spcBef>
                <a:spcPct val="20000"/>
              </a:spcBef>
            </a:pPr>
            <a:r>
              <a:rPr lang="en-GB" sz="2800" dirty="0">
                <a:solidFill>
                  <a:prstClr val="white"/>
                </a:solidFill>
                <a:latin typeface="Comic Sans MS" panose="030F0702030302020204" pitchFamily="66" charset="0"/>
              </a:rPr>
              <a:t>As we listen to the Story</a:t>
            </a:r>
          </a:p>
          <a:p>
            <a:pPr lvl="0">
              <a:spcBef>
                <a:spcPct val="20000"/>
              </a:spcBef>
            </a:pPr>
            <a:r>
              <a:rPr lang="en-GB" sz="2800" dirty="0">
                <a:solidFill>
                  <a:prstClr val="white"/>
                </a:solidFill>
                <a:latin typeface="Comic Sans MS" panose="030F0702030302020204" pitchFamily="66" charset="0"/>
              </a:rPr>
              <a:t>Let us praise him for his glory</a:t>
            </a:r>
          </a:p>
          <a:p>
            <a:pPr lvl="0">
              <a:spcBef>
                <a:spcPct val="20000"/>
              </a:spcBef>
            </a:pPr>
            <a:r>
              <a:rPr lang="en-GB" sz="2800" dirty="0">
                <a:solidFill>
                  <a:prstClr val="white"/>
                </a:solidFill>
                <a:latin typeface="Comic Sans MS" panose="030F0702030302020204" pitchFamily="66" charset="0"/>
              </a:rPr>
              <a:t>Alleluia, Alleluia Praise the Lord</a:t>
            </a:r>
            <a:endParaRPr lang="en-GB" dirty="0">
              <a:latin typeface="Comic Sans MS" panose="030F0702030302020204" pitchFamily="66" charset="0"/>
            </a:endParaRPr>
          </a:p>
        </p:txBody>
      </p:sp>
    </p:spTree>
    <p:extLst>
      <p:ext uri="{BB962C8B-B14F-4D97-AF65-F5344CB8AC3E}">
        <p14:creationId xmlns:p14="http://schemas.microsoft.com/office/powerpoint/2010/main" val="243072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latin typeface="Comic Sans MS" panose="030F0702030302020204" pitchFamily="66" charset="0"/>
              </a:rPr>
              <a:t>A reading from the Gospel according to Mark 9: 38-43</a:t>
            </a:r>
            <a:endParaRPr lang="en-GB" dirty="0">
              <a:solidFill>
                <a:schemeClr val="bg1"/>
              </a:solidFill>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179512" y="1700808"/>
            <a:ext cx="8784976" cy="4941549"/>
          </a:xfrm>
          <a:prstGeom prst="rect">
            <a:avLst/>
          </a:prstGeom>
        </p:spPr>
      </p:pic>
    </p:spTree>
    <p:extLst>
      <p:ext uri="{BB962C8B-B14F-4D97-AF65-F5344CB8AC3E}">
        <p14:creationId xmlns:p14="http://schemas.microsoft.com/office/powerpoint/2010/main" val="233366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Gospel Acclamation</a:t>
            </a:r>
            <a:endParaRPr lang="en-GB" dirty="0">
              <a:solidFill>
                <a:schemeClr val="bg1"/>
              </a:solidFill>
              <a:latin typeface="Comic Sans MS" panose="030F0702030302020204"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4437112"/>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200800" cy="2591479"/>
          </a:xfrm>
          <a:prstGeom prst="rect">
            <a:avLst/>
          </a:prstGeom>
        </p:spPr>
        <p:txBody>
          <a:bodyPr wrap="square">
            <a:spAutoFit/>
          </a:bodyPr>
          <a:lstStyle/>
          <a:p>
            <a:pPr lvl="0">
              <a:spcBef>
                <a:spcPct val="20000"/>
              </a:spcBef>
            </a:pPr>
            <a:r>
              <a:rPr lang="en-GB" sz="2800" dirty="0">
                <a:solidFill>
                  <a:prstClr val="white"/>
                </a:solidFill>
                <a:latin typeface="Comic Sans MS" panose="030F0702030302020204" pitchFamily="66" charset="0"/>
              </a:rPr>
              <a:t>Alleluia, Alleluia, Praise the Lord</a:t>
            </a:r>
          </a:p>
          <a:p>
            <a:pPr lvl="0">
              <a:spcBef>
                <a:spcPct val="20000"/>
              </a:spcBef>
            </a:pPr>
            <a:r>
              <a:rPr lang="en-GB" sz="2800" dirty="0">
                <a:solidFill>
                  <a:prstClr val="white"/>
                </a:solidFill>
                <a:latin typeface="Comic Sans MS" panose="030F0702030302020204" pitchFamily="66" charset="0"/>
              </a:rPr>
              <a:t>Alleluia, Alleluia, Praise the Lord </a:t>
            </a:r>
          </a:p>
          <a:p>
            <a:pPr lvl="0">
              <a:spcBef>
                <a:spcPct val="20000"/>
              </a:spcBef>
            </a:pPr>
            <a:r>
              <a:rPr lang="en-GB" sz="2800" dirty="0">
                <a:solidFill>
                  <a:prstClr val="white"/>
                </a:solidFill>
                <a:latin typeface="Comic Sans MS" panose="030F0702030302020204" pitchFamily="66" charset="0"/>
              </a:rPr>
              <a:t>As we listen to the Story</a:t>
            </a:r>
          </a:p>
          <a:p>
            <a:pPr lvl="0">
              <a:spcBef>
                <a:spcPct val="20000"/>
              </a:spcBef>
            </a:pPr>
            <a:r>
              <a:rPr lang="en-GB" sz="2800" dirty="0">
                <a:solidFill>
                  <a:prstClr val="white"/>
                </a:solidFill>
                <a:latin typeface="Comic Sans MS" panose="030F0702030302020204" pitchFamily="66" charset="0"/>
              </a:rPr>
              <a:t>Let us praise him for his glory</a:t>
            </a:r>
          </a:p>
          <a:p>
            <a:pPr lvl="0">
              <a:spcBef>
                <a:spcPct val="20000"/>
              </a:spcBef>
            </a:pPr>
            <a:r>
              <a:rPr lang="en-GB" sz="2800" dirty="0">
                <a:solidFill>
                  <a:prstClr val="white"/>
                </a:solidFill>
                <a:latin typeface="Comic Sans MS" panose="030F0702030302020204" pitchFamily="66" charset="0"/>
              </a:rPr>
              <a:t>Alleluia, Alleluia Praise the Lord</a:t>
            </a:r>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78935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92187"/>
            <a:ext cx="8229600" cy="1143000"/>
          </a:xfrm>
        </p:spPr>
        <p:txBody>
          <a:bodyPr/>
          <a:lstStyle/>
          <a:p>
            <a:r>
              <a:rPr lang="en-GB" dirty="0" smtClean="0">
                <a:solidFill>
                  <a:schemeClr val="bg1"/>
                </a:solidFill>
                <a:latin typeface="Comic Sans MS" panose="030F0702030302020204" pitchFamily="66" charset="0"/>
              </a:rPr>
              <a:t>Reflection</a:t>
            </a:r>
            <a:endParaRPr lang="en-GB" dirty="0">
              <a:solidFill>
                <a:schemeClr val="bg1"/>
              </a:solidFill>
              <a:latin typeface="Comic Sans MS" panose="030F0702030302020204" pitchFamily="66" charset="0"/>
            </a:endParaRPr>
          </a:p>
        </p:txBody>
      </p:sp>
      <p:sp>
        <p:nvSpPr>
          <p:cNvPr id="3" name="Content Placeholder 2"/>
          <p:cNvSpPr>
            <a:spLocks noGrp="1"/>
          </p:cNvSpPr>
          <p:nvPr>
            <p:ph idx="4294967295"/>
          </p:nvPr>
        </p:nvSpPr>
        <p:spPr>
          <a:xfrm>
            <a:off x="539552" y="1417638"/>
            <a:ext cx="8229600" cy="4525963"/>
          </a:xfrm>
        </p:spPr>
        <p:txBody>
          <a:bodyPr/>
          <a:lstStyle/>
          <a:p>
            <a:pPr marL="0" indent="0">
              <a:buNone/>
            </a:pPr>
            <a:r>
              <a:rPr lang="en-GB" dirty="0" smtClean="0"/>
              <a:t> </a:t>
            </a:r>
          </a:p>
        </p:txBody>
      </p:sp>
      <p:sp>
        <p:nvSpPr>
          <p:cNvPr id="10" name="Rectangle 9"/>
          <p:cNvSpPr/>
          <p:nvPr/>
        </p:nvSpPr>
        <p:spPr>
          <a:xfrm>
            <a:off x="539552" y="980728"/>
            <a:ext cx="8229600" cy="6986528"/>
          </a:xfrm>
          <a:prstGeom prst="rect">
            <a:avLst/>
          </a:prstGeom>
        </p:spPr>
        <p:txBody>
          <a:bodyPr wrap="square">
            <a:spAutoFit/>
          </a:bodyPr>
          <a:lstStyle/>
          <a:p>
            <a:r>
              <a:rPr lang="en-GB" sz="2800" dirty="0" smtClean="0">
                <a:solidFill>
                  <a:schemeClr val="bg1"/>
                </a:solidFill>
                <a:latin typeface="Comic Sans MS" panose="030F0702030302020204" pitchFamily="66" charset="0"/>
              </a:rPr>
              <a:t>What </a:t>
            </a:r>
            <a:r>
              <a:rPr lang="en-GB" sz="2800" dirty="0">
                <a:solidFill>
                  <a:schemeClr val="bg1"/>
                </a:solidFill>
                <a:latin typeface="Comic Sans MS" panose="030F0702030302020204" pitchFamily="66" charset="0"/>
              </a:rPr>
              <a:t>do you remember about the gospel reading that we heard today? </a:t>
            </a:r>
            <a:endParaRPr lang="en-GB" sz="2800" dirty="0" smtClean="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Jesus tells the disciples that anyone who is not against him, who is not Jesus’ enemy, is his friend. And Jesus says that anyone who treats people well because they follow him will be loved by him and be rewarded in heaven. </a:t>
            </a:r>
            <a:endParaRPr lang="en-GB" sz="2800" dirty="0" smtClean="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Do you believe that Jesus is our friend, who loves and cares for all of us always? I do</a:t>
            </a:r>
            <a:r>
              <a:rPr lang="en-GB" sz="2800" dirty="0" smtClean="0">
                <a:solidFill>
                  <a:schemeClr val="bg1"/>
                </a:solidFill>
                <a:latin typeface="Comic Sans MS" panose="030F0702030302020204" pitchFamily="66" charset="0"/>
              </a:rPr>
              <a:t>!</a:t>
            </a:r>
          </a:p>
          <a:p>
            <a:r>
              <a:rPr lang="en-GB" sz="2800" dirty="0">
                <a:solidFill>
                  <a:schemeClr val="bg1"/>
                </a:solidFill>
                <a:latin typeface="Comic Sans MS" panose="030F0702030302020204" pitchFamily="66" charset="0"/>
              </a:rPr>
              <a:t>But how do we show that we are friends or followers of Jesus? What would Jesus like us to do?</a:t>
            </a:r>
          </a:p>
          <a:p>
            <a:endParaRPr lang="en-GB" sz="2800" dirty="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0454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dirty="0" smtClean="0">
                <a:solidFill>
                  <a:schemeClr val="bg1"/>
                </a:solidFill>
                <a:latin typeface="Comic Sans MS" panose="030F0702030302020204" pitchFamily="66" charset="0"/>
              </a:rPr>
              <a:t>Intercessions</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323528" y="764704"/>
            <a:ext cx="8568952" cy="6093296"/>
          </a:xfrm>
        </p:spPr>
        <p:txBody>
          <a:bodyPr>
            <a:noAutofit/>
          </a:bodyPr>
          <a:lstStyle/>
          <a:p>
            <a:pPr marL="0" indent="0">
              <a:buNone/>
            </a:pPr>
            <a:r>
              <a:rPr lang="en-GB" sz="2400" dirty="0">
                <a:solidFill>
                  <a:schemeClr val="bg1"/>
                </a:solidFill>
                <a:latin typeface="Comic Sans MS" panose="030F0702030302020204" pitchFamily="66" charset="0"/>
              </a:rPr>
              <a:t>Jesus calls us to help those who are in need. Let us remember this as we pray together:</a:t>
            </a:r>
          </a:p>
          <a:p>
            <a:pPr marL="0" indent="0">
              <a:buNone/>
            </a:pPr>
            <a:endParaRPr lang="en-GB" sz="2400" dirty="0">
              <a:solidFill>
                <a:schemeClr val="bg1"/>
              </a:solidFill>
              <a:latin typeface="Comic Sans MS" panose="030F0702030302020204" pitchFamily="66" charset="0"/>
            </a:endParaRPr>
          </a:p>
          <a:p>
            <a:pPr marL="0" indent="0">
              <a:buNone/>
            </a:pPr>
            <a:r>
              <a:rPr lang="en-GB" sz="2400" dirty="0">
                <a:solidFill>
                  <a:schemeClr val="bg1"/>
                </a:solidFill>
                <a:latin typeface="Comic Sans MS" panose="030F0702030302020204" pitchFamily="66" charset="0"/>
              </a:rPr>
              <a:t>We pray for all people throughout the world: that they may have their fair share of the gifts of creation, which have been given by God to us all. Lord, in your mercy… </a:t>
            </a:r>
            <a:endParaRPr lang="en-GB" sz="2400" dirty="0" smtClean="0">
              <a:solidFill>
                <a:schemeClr val="bg1"/>
              </a:solidFill>
              <a:latin typeface="Comic Sans MS" panose="030F0702030302020204" pitchFamily="66" charset="0"/>
            </a:endParaRPr>
          </a:p>
          <a:p>
            <a:pPr marL="0" indent="0">
              <a:buNone/>
            </a:pPr>
            <a:endParaRPr lang="en-GB" sz="2400" dirty="0">
              <a:solidFill>
                <a:schemeClr val="bg1"/>
              </a:solidFill>
              <a:latin typeface="Comic Sans MS" panose="030F0702030302020204" pitchFamily="66" charset="0"/>
            </a:endParaRPr>
          </a:p>
          <a:p>
            <a:pPr marL="0" indent="0">
              <a:buNone/>
            </a:pPr>
            <a:r>
              <a:rPr lang="en-GB" sz="2400" dirty="0">
                <a:solidFill>
                  <a:schemeClr val="bg1"/>
                </a:solidFill>
                <a:latin typeface="Comic Sans MS" panose="030F0702030302020204" pitchFamily="66" charset="0"/>
              </a:rPr>
              <a:t>We pray for all people who are working to protect the earth: that God may give them strength in their work and inspire us all to do what we can to care for the world. Lord, in your mercy…. </a:t>
            </a:r>
          </a:p>
          <a:p>
            <a:pPr marL="0" indent="0">
              <a:buNone/>
            </a:pPr>
            <a:r>
              <a:rPr lang="en-GB" sz="2400" dirty="0" smtClean="0">
                <a:solidFill>
                  <a:schemeClr val="bg1"/>
                </a:solidFill>
                <a:latin typeface="Comic Sans MS" panose="030F0702030302020204" pitchFamily="66" charset="0"/>
              </a:rPr>
              <a:t>We </a:t>
            </a:r>
            <a:r>
              <a:rPr lang="en-GB" sz="2400" dirty="0">
                <a:solidFill>
                  <a:schemeClr val="bg1"/>
                </a:solidFill>
                <a:latin typeface="Comic Sans MS" panose="030F0702030302020204" pitchFamily="66" charset="0"/>
              </a:rPr>
              <a:t>pray for our parish, family and friends: that we may be inspired to do the right thing even when it’s hard and to share what we have so that all people may have enough. Lord, in your mercy… </a:t>
            </a:r>
          </a:p>
          <a:p>
            <a:pPr marL="0" indent="0">
              <a:buNone/>
            </a:pPr>
            <a:endParaRPr lang="en-GB"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51820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499</Words>
  <Application>Microsoft Office PowerPoint</Application>
  <PresentationFormat>On-screen Show (4:3)</PresentationFormat>
  <Paragraphs>40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Comic Sans MS</vt:lpstr>
      <vt:lpstr>Office Theme</vt:lpstr>
      <vt:lpstr>PowerPoint Presentation</vt:lpstr>
      <vt:lpstr>Twenty-sixth Sunday of Ordinary Time </vt:lpstr>
      <vt:lpstr>Hymn</vt:lpstr>
      <vt:lpstr>Opening Prayer</vt:lpstr>
      <vt:lpstr>Gospel Acclamation</vt:lpstr>
      <vt:lpstr>A reading from the Gospel according to Mark 9: 38-43</vt:lpstr>
      <vt:lpstr>Gospel Acclamation</vt:lpstr>
      <vt:lpstr>Reflection</vt:lpstr>
      <vt:lpstr>Intercessions</vt:lpstr>
      <vt:lpstr>Closing Prayer</vt:lpstr>
      <vt:lpstr>Commissioning </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dwaiters</dc:creator>
  <cp:lastModifiedBy>Helen Bridges</cp:lastModifiedBy>
  <cp:revision>45</cp:revision>
  <dcterms:created xsi:type="dcterms:W3CDTF">2015-03-08T15:05:32Z</dcterms:created>
  <dcterms:modified xsi:type="dcterms:W3CDTF">2021-09-28T12:08:19Z</dcterms:modified>
</cp:coreProperties>
</file>