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4" r:id="rId7"/>
    <p:sldId id="260" r:id="rId8"/>
    <p:sldId id="267" r:id="rId9"/>
    <p:sldId id="266" r:id="rId10"/>
    <p:sldId id="261"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FF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69" d="100"/>
          <a:sy n="69" d="100"/>
        </p:scale>
        <p:origin x="1416" y="66"/>
      </p:cViewPr>
      <p:guideLst>
        <p:guide orient="horz" pos="2160"/>
        <p:guide pos="2880"/>
      </p:guideLst>
    </p:cSldViewPr>
  </p:slideViewPr>
  <p:outlineViewPr>
    <p:cViewPr>
      <p:scale>
        <a:sx n="33" d="100"/>
        <a:sy n="33" d="100"/>
      </p:scale>
      <p:origin x="24"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6ECDB3-653F-4ADD-919A-F4DE5CE7B458}" type="datetimeFigureOut">
              <a:rPr lang="en-GB" smtClean="0"/>
              <a:t>20/01/2022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409854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6ECDB3-653F-4ADD-919A-F4DE5CE7B458}" type="datetimeFigureOut">
              <a:rPr lang="en-GB" smtClean="0"/>
              <a:t>20/01/2022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341166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6ECDB3-653F-4ADD-919A-F4DE5CE7B458}" type="datetimeFigureOut">
              <a:rPr lang="en-GB" smtClean="0"/>
              <a:t>20/01/2022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3309663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6ECDB3-653F-4ADD-919A-F4DE5CE7B458}" type="datetimeFigureOut">
              <a:rPr lang="en-GB" smtClean="0"/>
              <a:t>20/01/2022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204584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6ECDB3-653F-4ADD-919A-F4DE5CE7B458}" type="datetimeFigureOut">
              <a:rPr lang="en-GB" smtClean="0"/>
              <a:t>20/01/2022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394094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6ECDB3-653F-4ADD-919A-F4DE5CE7B458}" type="datetimeFigureOut">
              <a:rPr lang="en-GB" smtClean="0"/>
              <a:t>20/01/2022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581522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6ECDB3-653F-4ADD-919A-F4DE5CE7B458}" type="datetimeFigureOut">
              <a:rPr lang="en-GB" smtClean="0"/>
              <a:t>20/01/2022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601037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6ECDB3-653F-4ADD-919A-F4DE5CE7B458}" type="datetimeFigureOut">
              <a:rPr lang="en-GB" smtClean="0"/>
              <a:t>20/01/2022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301225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ECDB3-653F-4ADD-919A-F4DE5CE7B458}" type="datetimeFigureOut">
              <a:rPr lang="en-GB" smtClean="0"/>
              <a:t>20/01/2022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106599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ECDB3-653F-4ADD-919A-F4DE5CE7B458}" type="datetimeFigureOut">
              <a:rPr lang="en-GB" smtClean="0"/>
              <a:t>20/01/2022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157866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ECDB3-653F-4ADD-919A-F4DE5CE7B458}" type="datetimeFigureOut">
              <a:rPr lang="en-GB" smtClean="0"/>
              <a:t>20/01/2022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349714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FF9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ECDB3-653F-4ADD-919A-F4DE5CE7B458}" type="datetimeFigureOut">
              <a:rPr lang="en-GB" smtClean="0"/>
              <a:t>20/01/2022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9BDD5-6B81-4C7D-B19A-2B76446FB37F}" type="slidenum">
              <a:rPr lang="en-GB" smtClean="0"/>
              <a:t>‹#›</a:t>
            </a:fld>
            <a:endParaRPr lang="en-GB"/>
          </a:p>
        </p:txBody>
      </p:sp>
    </p:spTree>
    <p:extLst>
      <p:ext uri="{BB962C8B-B14F-4D97-AF65-F5344CB8AC3E}">
        <p14:creationId xmlns:p14="http://schemas.microsoft.com/office/powerpoint/2010/main" val="2959955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8"/>
            <a:ext cx="7344816" cy="792088"/>
          </a:xfrm>
        </p:spPr>
        <p:txBody>
          <a:bodyPr>
            <a:normAutofit fontScale="90000"/>
          </a:bodyPr>
          <a:lstStyle/>
          <a:p>
            <a:pPr algn="l"/>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latin typeface="Comic Sans MS" panose="030F0702030302020204" pitchFamily="66" charset="0"/>
              </a:rPr>
              <a:t>3rd </a:t>
            </a:r>
            <a:r>
              <a:rPr lang="en-GB" dirty="0" smtClean="0">
                <a:latin typeface="Comic Sans MS" panose="030F0702030302020204" pitchFamily="66" charset="0"/>
              </a:rPr>
              <a:t>Sunday of Ordinary Time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sz="4000" b="1" dirty="0" smtClean="0">
                <a:latin typeface="Comic Sans MS" panose="030F0702030302020204" pitchFamily="66" charset="0"/>
              </a:rPr>
              <a:t>Welcome: Today </a:t>
            </a:r>
            <a:r>
              <a:rPr lang="en-GB" sz="4000" b="1" dirty="0">
                <a:latin typeface="Comic Sans MS" panose="030F0702030302020204" pitchFamily="66" charset="0"/>
              </a:rPr>
              <a:t>we hear Jesus telling people what it is he has come to do. One of the things he says is that he has come to bring good news to people who are poor. Our faith calls us to do the same. Let’s think a bit more about what this good news is and how we can share it with others today. </a:t>
            </a:r>
            <a:r>
              <a:rPr lang="en-GB" b="1" dirty="0" smtClean="0">
                <a:latin typeface="Comic Sans MS" panose="030F0702030302020204" pitchFamily="66" charset="0"/>
              </a:rPr>
              <a:t/>
            </a:r>
            <a:br>
              <a:rPr lang="en-GB" b="1" dirty="0" smtClean="0">
                <a:latin typeface="Comic Sans MS" panose="030F0702030302020204" pitchFamily="66" charset="0"/>
              </a:rPr>
            </a:br>
            <a:r>
              <a:rPr lang="en-GB" dirty="0"/>
              <a:t/>
            </a:r>
            <a:br>
              <a:rPr lang="en-GB" dirty="0"/>
            </a:br>
            <a:endParaRPr lang="en-GB" dirty="0"/>
          </a:p>
        </p:txBody>
      </p:sp>
      <p:sp>
        <p:nvSpPr>
          <p:cNvPr id="3" name="Subtitle 2"/>
          <p:cNvSpPr>
            <a:spLocks noGrp="1"/>
          </p:cNvSpPr>
          <p:nvPr>
            <p:ph type="subTitle" idx="1"/>
          </p:nvPr>
        </p:nvSpPr>
        <p:spPr/>
        <p:txBody>
          <a:bodyPr>
            <a:normAutofit/>
          </a:bodyPr>
          <a:lstStyle/>
          <a:p>
            <a:r>
              <a:rPr lang="en-GB" sz="2000" dirty="0" smtClean="0"/>
              <a:t>.</a:t>
            </a:r>
            <a:endParaRPr lang="en-GB" sz="2000" dirty="0"/>
          </a:p>
          <a:p>
            <a:endParaRPr lang="en-GB" sz="2000" dirty="0">
              <a:latin typeface="Comic Sans MS" pitchFamily="66" charset="0"/>
            </a:endParaRPr>
          </a:p>
        </p:txBody>
      </p:sp>
    </p:spTree>
    <p:extLst>
      <p:ext uri="{BB962C8B-B14F-4D97-AF65-F5344CB8AC3E}">
        <p14:creationId xmlns:p14="http://schemas.microsoft.com/office/powerpoint/2010/main" val="3396601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Closing Prayer </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dirty="0">
                <a:latin typeface="Comic Sans MS" panose="030F0702030302020204" pitchFamily="66" charset="0"/>
              </a:rPr>
              <a:t>God of life, you call us all to share your good news. May we do all that we can to answer that call. We ask this through Christ our Lord, Amen.</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425668" y="4077072"/>
            <a:ext cx="4727848" cy="2659415"/>
          </a:xfrm>
          <a:prstGeom prst="rect">
            <a:avLst/>
          </a:prstGeom>
        </p:spPr>
      </p:pic>
    </p:spTree>
    <p:extLst>
      <p:ext uri="{BB962C8B-B14F-4D97-AF65-F5344CB8AC3E}">
        <p14:creationId xmlns:p14="http://schemas.microsoft.com/office/powerpoint/2010/main" val="4078245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Go Forth…..</a:t>
            </a:r>
            <a:endParaRPr lang="en-GB" dirty="0"/>
          </a:p>
        </p:txBody>
      </p:sp>
      <p:sp>
        <p:nvSpPr>
          <p:cNvPr id="3" name="Content Placeholder 2"/>
          <p:cNvSpPr>
            <a:spLocks noGrp="1"/>
          </p:cNvSpPr>
          <p:nvPr>
            <p:ph idx="1"/>
          </p:nvPr>
        </p:nvSpPr>
        <p:spPr/>
        <p:txBody>
          <a:bodyPr>
            <a:normAutofit/>
          </a:bodyPr>
          <a:lstStyle/>
          <a:p>
            <a:pPr marL="0" indent="0">
              <a:buNone/>
            </a:pPr>
            <a:r>
              <a:rPr lang="en-GB" smtClean="0"/>
              <a:t> </a:t>
            </a:r>
            <a:r>
              <a:rPr lang="en-GB" sz="4000" smtClean="0">
                <a:latin typeface="Comic Sans MS" panose="030F0702030302020204" pitchFamily="66" charset="0"/>
              </a:rPr>
              <a:t>Share </a:t>
            </a:r>
            <a:r>
              <a:rPr lang="en-GB" sz="4000" dirty="0">
                <a:latin typeface="Comic Sans MS" panose="030F0702030302020204" pitchFamily="66" charset="0"/>
              </a:rPr>
              <a:t>all that </a:t>
            </a:r>
            <a:r>
              <a:rPr lang="en-GB" sz="4000" dirty="0" smtClean="0">
                <a:latin typeface="Comic Sans MS" panose="030F0702030302020204" pitchFamily="66" charset="0"/>
              </a:rPr>
              <a:t>you </a:t>
            </a:r>
            <a:r>
              <a:rPr lang="en-GB" sz="4000" dirty="0">
                <a:latin typeface="Comic Sans MS" panose="030F0702030302020204" pitchFamily="66" charset="0"/>
              </a:rPr>
              <a:t>have heard and thought about today with the people at home. Remind them to try to do at least one thing this week to bring good news to others – by sharing, helping someone, or doing what is right.</a:t>
            </a:r>
            <a:endParaRPr lang="en-GB" sz="4000" dirty="0">
              <a:latin typeface="Comic Sans MS" panose="030F0702030302020204" pitchFamily="66" charset="0"/>
            </a:endParaRPr>
          </a:p>
        </p:txBody>
      </p:sp>
    </p:spTree>
    <p:extLst>
      <p:ext uri="{BB962C8B-B14F-4D97-AF65-F5344CB8AC3E}">
        <p14:creationId xmlns:p14="http://schemas.microsoft.com/office/powerpoint/2010/main" val="3250841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Opening Prayer </a:t>
            </a:r>
            <a:endParaRPr lang="en-GB" dirty="0"/>
          </a:p>
        </p:txBody>
      </p:sp>
      <p:sp>
        <p:nvSpPr>
          <p:cNvPr id="3" name="Content Placeholder 2"/>
          <p:cNvSpPr>
            <a:spLocks noGrp="1"/>
          </p:cNvSpPr>
          <p:nvPr>
            <p:ph idx="1"/>
          </p:nvPr>
        </p:nvSpPr>
        <p:spPr/>
        <p:txBody>
          <a:bodyPr/>
          <a:lstStyle/>
          <a:p>
            <a:pPr marL="0" indent="0">
              <a:buNone/>
            </a:pPr>
            <a:r>
              <a:rPr lang="en-GB" dirty="0"/>
              <a:t> </a:t>
            </a:r>
            <a:r>
              <a:rPr lang="en-GB" dirty="0">
                <a:latin typeface="Comic Sans MS" panose="030F0702030302020204" pitchFamily="66" charset="0"/>
              </a:rPr>
              <a:t>Loving God, </a:t>
            </a: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You </a:t>
            </a:r>
            <a:r>
              <a:rPr lang="en-GB" dirty="0">
                <a:latin typeface="Comic Sans MS" panose="030F0702030302020204" pitchFamily="66" charset="0"/>
              </a:rPr>
              <a:t>sent your Son Jesus to share the good news of your love for everyone. May we also share this good news through our words and all that we do. Amen.</a:t>
            </a:r>
            <a:endParaRPr lang="en-GB" dirty="0">
              <a:latin typeface="Comic Sans MS" panose="030F0702030302020204" pitchFamily="66" charset="0"/>
            </a:endParaRPr>
          </a:p>
          <a:p>
            <a:endParaRPr lang="en-GB" dirty="0"/>
          </a:p>
        </p:txBody>
      </p:sp>
      <p:pic>
        <p:nvPicPr>
          <p:cNvPr id="5" name="Picture 4"/>
          <p:cNvPicPr>
            <a:picLocks noChangeAspect="1"/>
          </p:cNvPicPr>
          <p:nvPr/>
        </p:nvPicPr>
        <p:blipFill>
          <a:blip r:embed="rId2"/>
          <a:stretch>
            <a:fillRect/>
          </a:stretch>
        </p:blipFill>
        <p:spPr>
          <a:xfrm>
            <a:off x="5292080" y="4750293"/>
            <a:ext cx="3742545" cy="2105181"/>
          </a:xfrm>
          <a:prstGeom prst="rect">
            <a:avLst/>
          </a:prstGeom>
        </p:spPr>
      </p:pic>
    </p:spTree>
    <p:extLst>
      <p:ext uri="{BB962C8B-B14F-4D97-AF65-F5344CB8AC3E}">
        <p14:creationId xmlns:p14="http://schemas.microsoft.com/office/powerpoint/2010/main" val="3085239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omic Sans MS" panose="030F0702030302020204" pitchFamily="66" charset="0"/>
              </a:rPr>
              <a:t>Gospel acclamation</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dirty="0" smtClean="0">
                <a:latin typeface="Comic Sans MS" panose="030F0702030302020204" pitchFamily="66" charset="0"/>
              </a:rPr>
              <a:t>Alleluia, Alleluia, Praise the Lord </a:t>
            </a:r>
          </a:p>
          <a:p>
            <a:pPr marL="0" indent="0">
              <a:buNone/>
            </a:pPr>
            <a:r>
              <a:rPr lang="en-GB" dirty="0">
                <a:latin typeface="Comic Sans MS" panose="030F0702030302020204" pitchFamily="66" charset="0"/>
              </a:rPr>
              <a:t>Alleluia, Alleluia, Praise the Lord </a:t>
            </a:r>
          </a:p>
          <a:p>
            <a:pPr marL="0" indent="0">
              <a:buNone/>
            </a:pPr>
            <a:r>
              <a:rPr lang="en-GB" dirty="0" smtClean="0">
                <a:latin typeface="Comic Sans MS" panose="030F0702030302020204" pitchFamily="66" charset="0"/>
              </a:rPr>
              <a:t>As we listen to the Story</a:t>
            </a:r>
          </a:p>
          <a:p>
            <a:pPr marL="0" indent="0">
              <a:buNone/>
            </a:pPr>
            <a:r>
              <a:rPr lang="en-GB" dirty="0" smtClean="0">
                <a:latin typeface="Comic Sans MS" panose="030F0702030302020204" pitchFamily="66" charset="0"/>
              </a:rPr>
              <a:t>Let us praise him for his glory</a:t>
            </a:r>
          </a:p>
          <a:p>
            <a:pPr marL="0" indent="0">
              <a:buNone/>
            </a:pPr>
            <a:r>
              <a:rPr lang="en-GB" dirty="0" smtClean="0">
                <a:latin typeface="Comic Sans MS" panose="030F0702030302020204" pitchFamily="66" charset="0"/>
              </a:rPr>
              <a:t>Alleluia, Alleluia Praise the Lord</a:t>
            </a:r>
            <a:r>
              <a:rPr lang="en-GB" dirty="0" smtClean="0"/>
              <a:t>.</a:t>
            </a:r>
          </a:p>
          <a:p>
            <a:pPr marL="0" indent="0">
              <a:buNone/>
            </a:pPr>
            <a:r>
              <a:rPr lang="en-GB" dirty="0" smtClean="0"/>
              <a:t> </a:t>
            </a:r>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725144"/>
            <a:ext cx="27527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870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smtClean="0">
                <a:latin typeface="Comic Sans MS" panose="030F0702030302020204" pitchFamily="66" charset="0"/>
              </a:rPr>
              <a:t>A reading of the </a:t>
            </a:r>
            <a:r>
              <a:rPr lang="en-GB" sz="4000" b="1" dirty="0" smtClean="0">
                <a:latin typeface="Comic Sans MS" panose="030F0702030302020204" pitchFamily="66" charset="0"/>
              </a:rPr>
              <a:t>Gospel: </a:t>
            </a:r>
            <a:r>
              <a:rPr lang="en-GB" sz="4000" b="1" dirty="0" smtClean="0">
                <a:latin typeface="Comic Sans MS" panose="030F0702030302020204" pitchFamily="66" charset="0"/>
              </a:rPr>
              <a:t>Luke 4:14-21</a:t>
            </a:r>
            <a:r>
              <a:rPr lang="en-GB" dirty="0"/>
              <a:t/>
            </a:r>
            <a:br>
              <a:rPr lang="en-GB" dirty="0"/>
            </a:br>
            <a:r>
              <a:rPr lang="en-GB" dirty="0"/>
              <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863588" y="1052736"/>
            <a:ext cx="7416824" cy="5628578"/>
          </a:xfrm>
          <a:prstGeom prst="rect">
            <a:avLst/>
          </a:prstGeom>
        </p:spPr>
      </p:pic>
    </p:spTree>
    <p:extLst>
      <p:ext uri="{BB962C8B-B14F-4D97-AF65-F5344CB8AC3E}">
        <p14:creationId xmlns:p14="http://schemas.microsoft.com/office/powerpoint/2010/main" val="751619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79512" y="0"/>
            <a:ext cx="8507288" cy="6669360"/>
          </a:xfrm>
        </p:spPr>
        <p:txBody>
          <a:bodyPr>
            <a:normAutofit fontScale="40000" lnSpcReduction="20000"/>
          </a:bodyPr>
          <a:lstStyle/>
          <a:p>
            <a:pPr marL="0" indent="0">
              <a:buNone/>
            </a:pPr>
            <a:r>
              <a:rPr lang="en-GB" sz="5800" dirty="0">
                <a:latin typeface="Comic Sans MS" panose="030F0702030302020204" pitchFamily="66" charset="0"/>
              </a:rPr>
              <a:t>Jesus returned to Galilee, and the power of the Holy Spirit was with him. The news about him spread throughout all that territory. He taught in the synagogues and was praised by everyone.</a:t>
            </a:r>
          </a:p>
          <a:p>
            <a:pPr marL="0" indent="0">
              <a:buNone/>
            </a:pPr>
            <a:r>
              <a:rPr lang="en-GB" sz="5800" dirty="0">
                <a:latin typeface="Comic Sans MS" panose="030F0702030302020204" pitchFamily="66" charset="0"/>
              </a:rPr>
              <a:t>Then Jesus went to Nazareth, where he had been brought up, and on the Sabbath he went as usual to the synagogue. He stood up to read the Scriptures and was handed the book of the prophet Isaiah. He unrolled the scroll and found the place where it is written,</a:t>
            </a:r>
          </a:p>
          <a:p>
            <a:pPr marL="0" indent="0">
              <a:buNone/>
            </a:pPr>
            <a:r>
              <a:rPr lang="en-GB" sz="5800" dirty="0">
                <a:latin typeface="Comic Sans MS" panose="030F0702030302020204" pitchFamily="66" charset="0"/>
              </a:rPr>
              <a:t>“The Spirit of the Lord is upon </a:t>
            </a:r>
            <a:r>
              <a:rPr lang="en-GB" sz="5800" dirty="0" smtClean="0">
                <a:latin typeface="Comic Sans MS" panose="030F0702030302020204" pitchFamily="66" charset="0"/>
              </a:rPr>
              <a:t>me, because </a:t>
            </a:r>
            <a:r>
              <a:rPr lang="en-GB" sz="5800" dirty="0">
                <a:latin typeface="Comic Sans MS" panose="030F0702030302020204" pitchFamily="66" charset="0"/>
              </a:rPr>
              <a:t>he has chosen me to bring good news to the poor.</a:t>
            </a:r>
          </a:p>
          <a:p>
            <a:pPr marL="0" indent="0">
              <a:buNone/>
            </a:pPr>
            <a:r>
              <a:rPr lang="en-GB" sz="5800" dirty="0">
                <a:latin typeface="Comic Sans MS" panose="030F0702030302020204" pitchFamily="66" charset="0"/>
              </a:rPr>
              <a:t>He has sent me to proclaim liberty to the </a:t>
            </a:r>
            <a:r>
              <a:rPr lang="en-GB" sz="5800" dirty="0" smtClean="0">
                <a:latin typeface="Comic Sans MS" panose="030F0702030302020204" pitchFamily="66" charset="0"/>
              </a:rPr>
              <a:t>captives and </a:t>
            </a:r>
            <a:r>
              <a:rPr lang="en-GB" sz="5800" dirty="0">
                <a:latin typeface="Comic Sans MS" panose="030F0702030302020204" pitchFamily="66" charset="0"/>
              </a:rPr>
              <a:t>recovery of sight to the blind,</a:t>
            </a:r>
          </a:p>
          <a:p>
            <a:pPr marL="0" indent="0">
              <a:buNone/>
            </a:pPr>
            <a:r>
              <a:rPr lang="en-GB" sz="5800" dirty="0">
                <a:latin typeface="Comic Sans MS" panose="030F0702030302020204" pitchFamily="66" charset="0"/>
              </a:rPr>
              <a:t>to set free the oppressed</a:t>
            </a:r>
          </a:p>
          <a:p>
            <a:pPr marL="0" indent="0">
              <a:buNone/>
            </a:pPr>
            <a:r>
              <a:rPr lang="en-GB" sz="5800" dirty="0">
                <a:latin typeface="Comic Sans MS" panose="030F0702030302020204" pitchFamily="66" charset="0"/>
              </a:rPr>
              <a:t>and announce that the time has come</a:t>
            </a:r>
          </a:p>
          <a:p>
            <a:pPr marL="0" indent="0">
              <a:buNone/>
            </a:pPr>
            <a:r>
              <a:rPr lang="en-GB" sz="5800" dirty="0" smtClean="0">
                <a:latin typeface="Comic Sans MS" panose="030F0702030302020204" pitchFamily="66" charset="0"/>
              </a:rPr>
              <a:t>when </a:t>
            </a:r>
            <a:r>
              <a:rPr lang="en-GB" sz="5800" dirty="0">
                <a:latin typeface="Comic Sans MS" panose="030F0702030302020204" pitchFamily="66" charset="0"/>
              </a:rPr>
              <a:t>the Lord will save his people.”</a:t>
            </a:r>
          </a:p>
          <a:p>
            <a:pPr marL="0" indent="0">
              <a:buNone/>
            </a:pPr>
            <a:endParaRPr lang="en-GB" sz="5800" dirty="0" smtClean="0">
              <a:latin typeface="Comic Sans MS" panose="030F0702030302020204" pitchFamily="66" charset="0"/>
            </a:endParaRPr>
          </a:p>
          <a:p>
            <a:pPr marL="0" indent="0">
              <a:buNone/>
            </a:pPr>
            <a:r>
              <a:rPr lang="en-GB" sz="5800" dirty="0" smtClean="0">
                <a:latin typeface="Comic Sans MS" panose="030F0702030302020204" pitchFamily="66" charset="0"/>
              </a:rPr>
              <a:t>Jesus </a:t>
            </a:r>
            <a:r>
              <a:rPr lang="en-GB" sz="5800" dirty="0">
                <a:latin typeface="Comic Sans MS" panose="030F0702030302020204" pitchFamily="66" charset="0"/>
              </a:rPr>
              <a:t>rolled up the scroll, gave it back to the attendant, and sat down. All the people in the synagogue had their eyes fixed on him, as he said to them, “This passage of scripture has come true today, as you heard it being read.”</a:t>
            </a:r>
          </a:p>
          <a:p>
            <a:pPr marL="0" indent="0">
              <a:buNone/>
            </a:pPr>
            <a:endParaRPr lang="en-GB" dirty="0"/>
          </a:p>
        </p:txBody>
      </p:sp>
    </p:spTree>
    <p:extLst>
      <p:ext uri="{BB962C8B-B14F-4D97-AF65-F5344CB8AC3E}">
        <p14:creationId xmlns:p14="http://schemas.microsoft.com/office/powerpoint/2010/main" val="3316806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omic Sans MS" panose="030F0702030302020204" pitchFamily="66" charset="0"/>
              </a:rPr>
              <a:t>Gospel acclamation</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dirty="0" smtClean="0">
                <a:latin typeface="Comic Sans MS" panose="030F0702030302020204" pitchFamily="66" charset="0"/>
              </a:rPr>
              <a:t>Alleluia, Alleluia, Praise the Lord </a:t>
            </a:r>
          </a:p>
          <a:p>
            <a:pPr marL="0" indent="0">
              <a:buNone/>
            </a:pPr>
            <a:r>
              <a:rPr lang="en-GB" dirty="0">
                <a:latin typeface="Comic Sans MS" panose="030F0702030302020204" pitchFamily="66" charset="0"/>
              </a:rPr>
              <a:t>Alleluia, Alleluia, Praise the Lord </a:t>
            </a:r>
          </a:p>
          <a:p>
            <a:pPr marL="0" indent="0">
              <a:buNone/>
            </a:pPr>
            <a:r>
              <a:rPr lang="en-GB" dirty="0" smtClean="0">
                <a:latin typeface="Comic Sans MS" panose="030F0702030302020204" pitchFamily="66" charset="0"/>
              </a:rPr>
              <a:t>As we listen to the Story</a:t>
            </a:r>
          </a:p>
          <a:p>
            <a:pPr marL="0" indent="0">
              <a:buNone/>
            </a:pPr>
            <a:r>
              <a:rPr lang="en-GB" dirty="0" smtClean="0">
                <a:latin typeface="Comic Sans MS" panose="030F0702030302020204" pitchFamily="66" charset="0"/>
              </a:rPr>
              <a:t>Let us praise him for his glory</a:t>
            </a:r>
          </a:p>
          <a:p>
            <a:pPr marL="0" indent="0">
              <a:buNone/>
            </a:pPr>
            <a:r>
              <a:rPr lang="en-GB" dirty="0" smtClean="0">
                <a:latin typeface="Comic Sans MS" panose="030F0702030302020204" pitchFamily="66" charset="0"/>
              </a:rPr>
              <a:t>Alleluia, Alleluia Praise the Lord.</a:t>
            </a:r>
          </a:p>
          <a:p>
            <a:pPr marL="0" indent="0">
              <a:buNone/>
            </a:pPr>
            <a:r>
              <a:rPr lang="en-GB" dirty="0" smtClean="0"/>
              <a:t> </a:t>
            </a:r>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725144"/>
            <a:ext cx="27527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989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to reflect……</a:t>
            </a:r>
            <a:endParaRPr lang="en-GB" dirty="0"/>
          </a:p>
        </p:txBody>
      </p:sp>
      <p:sp>
        <p:nvSpPr>
          <p:cNvPr id="3" name="Content Placeholder 2"/>
          <p:cNvSpPr>
            <a:spLocks noGrp="1"/>
          </p:cNvSpPr>
          <p:nvPr>
            <p:ph idx="1"/>
          </p:nvPr>
        </p:nvSpPr>
        <p:spPr>
          <a:xfrm>
            <a:off x="457200" y="1600200"/>
            <a:ext cx="8229600" cy="5141168"/>
          </a:xfrm>
        </p:spPr>
        <p:txBody>
          <a:bodyPr>
            <a:normAutofit fontScale="92500" lnSpcReduction="10000"/>
          </a:bodyPr>
          <a:lstStyle/>
          <a:p>
            <a:r>
              <a:rPr lang="en-GB" sz="3300" dirty="0" smtClean="0">
                <a:latin typeface="Comic Sans MS" panose="030F0702030302020204" pitchFamily="66" charset="0"/>
              </a:rPr>
              <a:t>I wonder what you heard in today’s Gospel….</a:t>
            </a:r>
          </a:p>
          <a:p>
            <a:r>
              <a:rPr lang="en-GB" sz="3300" dirty="0">
                <a:latin typeface="Comic Sans MS" panose="030F0702030302020204" pitchFamily="66" charset="0"/>
              </a:rPr>
              <a:t>The Scripture passage talks about what Jesus has been sent to do. What does it say</a:t>
            </a:r>
            <a:r>
              <a:rPr lang="en-GB" sz="3300" dirty="0" smtClean="0">
                <a:latin typeface="Comic Sans MS" panose="030F0702030302020204" pitchFamily="66" charset="0"/>
              </a:rPr>
              <a:t>?</a:t>
            </a:r>
            <a:endParaRPr lang="en-GB" sz="3300" dirty="0" smtClean="0">
              <a:latin typeface="Comic Sans MS" panose="030F0702030302020204" pitchFamily="66" charset="0"/>
            </a:endParaRPr>
          </a:p>
          <a:p>
            <a:r>
              <a:rPr lang="en-GB" sz="3300" dirty="0">
                <a:latin typeface="Comic Sans MS" panose="030F0702030302020204" pitchFamily="66" charset="0"/>
              </a:rPr>
              <a:t>It says that he has come to bring good news to people who are poor. What do you think this means?</a:t>
            </a:r>
            <a:endParaRPr lang="en-GB" sz="3300" dirty="0" smtClean="0">
              <a:latin typeface="Comic Sans MS" panose="030F0702030302020204" pitchFamily="66" charset="0"/>
            </a:endParaRPr>
          </a:p>
          <a:p>
            <a:r>
              <a:rPr lang="en-GB" sz="3300" dirty="0">
                <a:latin typeface="Comic Sans MS" panose="030F0702030302020204" pitchFamily="66" charset="0"/>
              </a:rPr>
              <a:t>Can you remember a time when you heard some good news? What was it? Can you tell me about it?</a:t>
            </a:r>
            <a:endParaRPr lang="en-GB" dirty="0"/>
          </a:p>
        </p:txBody>
      </p:sp>
    </p:spTree>
    <p:extLst>
      <p:ext uri="{BB962C8B-B14F-4D97-AF65-F5344CB8AC3E}">
        <p14:creationId xmlns:p14="http://schemas.microsoft.com/office/powerpoint/2010/main" val="3436649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to reflect……</a:t>
            </a:r>
            <a:endParaRPr lang="en-GB" dirty="0"/>
          </a:p>
        </p:txBody>
      </p:sp>
      <p:sp>
        <p:nvSpPr>
          <p:cNvPr id="3" name="Content Placeholder 2"/>
          <p:cNvSpPr>
            <a:spLocks noGrp="1"/>
          </p:cNvSpPr>
          <p:nvPr>
            <p:ph idx="1"/>
          </p:nvPr>
        </p:nvSpPr>
        <p:spPr>
          <a:xfrm>
            <a:off x="457200" y="1600200"/>
            <a:ext cx="8229600" cy="5141168"/>
          </a:xfrm>
        </p:spPr>
        <p:txBody>
          <a:bodyPr>
            <a:normAutofit fontScale="77500" lnSpcReduction="20000"/>
          </a:bodyPr>
          <a:lstStyle/>
          <a:p>
            <a:r>
              <a:rPr lang="en-GB" sz="3300" dirty="0">
                <a:latin typeface="Comic Sans MS" panose="030F0702030302020204" pitchFamily="66" charset="0"/>
              </a:rPr>
              <a:t>Good news means different things to different people. It can be confidence, peace, enough food, light in the darkness, doing well at school, getting to spend the day with friends. </a:t>
            </a:r>
            <a:endParaRPr lang="en-GB" sz="3300" dirty="0" smtClean="0">
              <a:latin typeface="Comic Sans MS" panose="030F0702030302020204" pitchFamily="66" charset="0"/>
            </a:endParaRPr>
          </a:p>
          <a:p>
            <a:endParaRPr lang="en-GB" sz="3300" dirty="0" smtClean="0">
              <a:latin typeface="Comic Sans MS" panose="030F0702030302020204" pitchFamily="66" charset="0"/>
            </a:endParaRPr>
          </a:p>
          <a:p>
            <a:r>
              <a:rPr lang="en-GB" sz="3300" dirty="0" smtClean="0">
                <a:latin typeface="Comic Sans MS" panose="030F0702030302020204" pitchFamily="66" charset="0"/>
              </a:rPr>
              <a:t>We </a:t>
            </a:r>
            <a:r>
              <a:rPr lang="en-GB" sz="3300" dirty="0">
                <a:latin typeface="Comic Sans MS" panose="030F0702030302020204" pitchFamily="66" charset="0"/>
              </a:rPr>
              <a:t>are all God’s children. God loves us all. No matter where in the world we are, whether we are rich or poor, and we should all have the chance to live in a world of peace, dignity and fairness. This is the good news of Jesus. </a:t>
            </a:r>
          </a:p>
          <a:p>
            <a:endParaRPr lang="en-GB" sz="3300" dirty="0" smtClean="0">
              <a:latin typeface="Comic Sans MS" panose="030F0702030302020204" pitchFamily="66" charset="0"/>
            </a:endParaRPr>
          </a:p>
          <a:p>
            <a:r>
              <a:rPr lang="en-GB" sz="3300" dirty="0" smtClean="0">
                <a:latin typeface="Comic Sans MS" panose="030F0702030302020204" pitchFamily="66" charset="0"/>
              </a:rPr>
              <a:t>How </a:t>
            </a:r>
            <a:r>
              <a:rPr lang="en-GB" sz="3300" dirty="0">
                <a:latin typeface="Comic Sans MS" panose="030F0702030302020204" pitchFamily="66" charset="0"/>
              </a:rPr>
              <a:t>do you think we can try to share this good news with our brothers and sisters around the world today?</a:t>
            </a:r>
          </a:p>
        </p:txBody>
      </p:sp>
    </p:spTree>
    <p:extLst>
      <p:ext uri="{BB962C8B-B14F-4D97-AF65-F5344CB8AC3E}">
        <p14:creationId xmlns:p14="http://schemas.microsoft.com/office/powerpoint/2010/main" val="2318977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Intercessions </a:t>
            </a:r>
            <a:endParaRPr lang="en-GB" dirty="0">
              <a:latin typeface="Comic Sans MS" panose="030F0702030302020204" pitchFamily="66" charset="0"/>
            </a:endParaRPr>
          </a:p>
        </p:txBody>
      </p:sp>
      <p:sp>
        <p:nvSpPr>
          <p:cNvPr id="3" name="Content Placeholder 2"/>
          <p:cNvSpPr>
            <a:spLocks noGrp="1"/>
          </p:cNvSpPr>
          <p:nvPr>
            <p:ph idx="1"/>
          </p:nvPr>
        </p:nvSpPr>
        <p:spPr>
          <a:xfrm>
            <a:off x="422711" y="1284784"/>
            <a:ext cx="8686800" cy="5573216"/>
          </a:xfrm>
        </p:spPr>
        <p:txBody>
          <a:bodyPr>
            <a:normAutofit fontScale="77500" lnSpcReduction="20000"/>
          </a:bodyPr>
          <a:lstStyle/>
          <a:p>
            <a:pPr marL="0" indent="0">
              <a:buNone/>
            </a:pPr>
            <a:r>
              <a:rPr lang="en-GB" dirty="0">
                <a:latin typeface="Comic Sans MS" panose="030F0702030302020204" pitchFamily="66" charset="0"/>
              </a:rPr>
              <a:t>Let us offer our prayers to God, who loves us and listens to us:</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We pray for the Church throughout the world: that we may follow the example of Jesus, bring good news to people who are poor and working to help all people live life to the full. Lord, in your mercy…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We pray for people who are poor: that they may have their chance to share their good news stories and to build a better future. Lord, in your mercy…</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We pray for our parish, families and friends: that we may always do our best to help others, to share what we have </a:t>
            </a:r>
            <a:r>
              <a:rPr lang="en-GB" dirty="0" err="1">
                <a:latin typeface="Comic Sans MS" panose="030F0702030302020204" pitchFamily="66" charset="0"/>
              </a:rPr>
              <a:t>have</a:t>
            </a:r>
            <a:r>
              <a:rPr lang="en-GB" dirty="0">
                <a:latin typeface="Comic Sans MS" panose="030F0702030302020204" pitchFamily="66" charset="0"/>
              </a:rPr>
              <a:t> and to share the good news with people who are poor. Lord, in your mercy… </a:t>
            </a:r>
            <a:endParaRPr lang="en-GB" dirty="0">
              <a:latin typeface="Comic Sans MS" panose="030F0702030302020204" pitchFamily="66" charset="0"/>
            </a:endParaRPr>
          </a:p>
          <a:p>
            <a:pPr marL="0" indent="0">
              <a:buNone/>
            </a:pPr>
            <a:endParaRPr lang="en-GB" dirty="0"/>
          </a:p>
        </p:txBody>
      </p:sp>
    </p:spTree>
    <p:extLst>
      <p:ext uri="{BB962C8B-B14F-4D97-AF65-F5344CB8AC3E}">
        <p14:creationId xmlns:p14="http://schemas.microsoft.com/office/powerpoint/2010/main" val="2181564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744</Words>
  <Application>Microsoft Office PowerPoint</Application>
  <PresentationFormat>On-screen Show (4:3)</PresentationFormat>
  <Paragraphs>52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Comic Sans MS</vt:lpstr>
      <vt:lpstr>Office Theme</vt:lpstr>
      <vt:lpstr>           3rd Sunday of Ordinary Time   Welcome: Today we hear Jesus telling people what it is he has come to do. One of the things he says is that he has come to bring good news to people who are poor. Our faith calls us to do the same. Let’s think a bit more about what this good news is and how we can share it with others today.   </vt:lpstr>
      <vt:lpstr>Opening Prayer </vt:lpstr>
      <vt:lpstr>Gospel acclamation</vt:lpstr>
      <vt:lpstr> A reading of the Gospel: Luke 4:14-21  </vt:lpstr>
      <vt:lpstr>PowerPoint Presentation</vt:lpstr>
      <vt:lpstr>Gospel acclamation</vt:lpstr>
      <vt:lpstr>Time to reflect……</vt:lpstr>
      <vt:lpstr>Time to reflect……</vt:lpstr>
      <vt:lpstr>Intercessions </vt:lpstr>
      <vt:lpstr>Closing Prayer </vt:lpstr>
      <vt:lpstr>    Go Forth…..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Sunday of Easter</dc:title>
  <dc:creator>Liz Hamilton</dc:creator>
  <cp:lastModifiedBy>dwaiters</cp:lastModifiedBy>
  <cp:revision>36</cp:revision>
  <dcterms:created xsi:type="dcterms:W3CDTF">2013-04-18T09:21:20Z</dcterms:created>
  <dcterms:modified xsi:type="dcterms:W3CDTF">2022-01-20T15:03:17Z</dcterms:modified>
</cp:coreProperties>
</file>