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6" r:id="rId6"/>
    <p:sldId id="260" r:id="rId7"/>
    <p:sldId id="268" r:id="rId8"/>
    <p:sldId id="261" r:id="rId9"/>
    <p:sldId id="267"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69" d="100"/>
          <a:sy n="69" d="100"/>
        </p:scale>
        <p:origin x="1416" y="66"/>
      </p:cViewPr>
      <p:guideLst>
        <p:guide orient="horz" pos="2160"/>
        <p:guide pos="2880"/>
      </p:guideLst>
    </p:cSldViewPr>
  </p:slideViewPr>
  <p:outlineViewPr>
    <p:cViewPr>
      <p:scale>
        <a:sx n="33" d="100"/>
        <a:sy n="33" d="100"/>
      </p:scale>
      <p:origin x="24"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56ECDB3-653F-4ADD-919A-F4DE5CE7B458}" type="datetimeFigureOut">
              <a:rPr lang="en-GB" smtClean="0"/>
              <a:t>10/10/2021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59BDD5-6B81-4C7D-B19A-2B76446FB37F}" type="slidenum">
              <a:rPr lang="en-GB" smtClean="0"/>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25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6ECDB3-653F-4ADD-919A-F4DE5CE7B458}" type="datetimeFigureOut">
              <a:rPr lang="en-GB" smtClean="0"/>
              <a:t>10/10/2021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59BDD5-6B81-4C7D-B19A-2B76446FB37F}" type="slidenum">
              <a:rPr lang="en-GB" smtClean="0"/>
              <a:t>‹#›</a:t>
            </a:fld>
            <a:endParaRPr lang="en-GB"/>
          </a:p>
        </p:txBody>
      </p:sp>
    </p:spTree>
    <p:extLst>
      <p:ext uri="{BB962C8B-B14F-4D97-AF65-F5344CB8AC3E}">
        <p14:creationId xmlns:p14="http://schemas.microsoft.com/office/powerpoint/2010/main" val="1181438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6ECDB3-653F-4ADD-919A-F4DE5CE7B458}" type="datetimeFigureOut">
              <a:rPr lang="en-GB" smtClean="0"/>
              <a:t>10/10/2021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59BDD5-6B81-4C7D-B19A-2B76446FB37F}" type="slidenum">
              <a:rPr lang="en-GB" smtClean="0"/>
              <a:t>‹#›</a:t>
            </a:fld>
            <a:endParaRPr lang="en-GB"/>
          </a:p>
        </p:txBody>
      </p:sp>
    </p:spTree>
    <p:extLst>
      <p:ext uri="{BB962C8B-B14F-4D97-AF65-F5344CB8AC3E}">
        <p14:creationId xmlns:p14="http://schemas.microsoft.com/office/powerpoint/2010/main" val="2889436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6ECDB3-653F-4ADD-919A-F4DE5CE7B458}" type="datetimeFigureOut">
              <a:rPr lang="en-GB" smtClean="0"/>
              <a:t>10/10/2021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59BDD5-6B81-4C7D-B19A-2B76446FB37F}" type="slidenum">
              <a:rPr lang="en-GB" smtClean="0"/>
              <a:t>‹#›</a:t>
            </a:fld>
            <a:endParaRPr lang="en-GB"/>
          </a:p>
        </p:txBody>
      </p:sp>
    </p:spTree>
    <p:extLst>
      <p:ext uri="{BB962C8B-B14F-4D97-AF65-F5344CB8AC3E}">
        <p14:creationId xmlns:p14="http://schemas.microsoft.com/office/powerpoint/2010/main" val="4064365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56ECDB3-653F-4ADD-919A-F4DE5CE7B458}" type="datetimeFigureOut">
              <a:rPr lang="en-GB" smtClean="0"/>
              <a:t>10/10/2021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59BDD5-6B81-4C7D-B19A-2B76446FB37F}" type="slidenum">
              <a:rPr lang="en-GB" smtClean="0"/>
              <a:t>‹#›</a:t>
            </a:fld>
            <a:endParaRPr lang="en-GB"/>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818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56ECDB3-653F-4ADD-919A-F4DE5CE7B458}" type="datetimeFigureOut">
              <a:rPr lang="en-GB" smtClean="0"/>
              <a:t>10/10/2021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259BDD5-6B81-4C7D-B19A-2B76446FB37F}" type="slidenum">
              <a:rPr lang="en-GB" smtClean="0"/>
              <a:t>‹#›</a:t>
            </a:fld>
            <a:endParaRPr lang="en-GB"/>
          </a:p>
        </p:txBody>
      </p:sp>
    </p:spTree>
    <p:extLst>
      <p:ext uri="{BB962C8B-B14F-4D97-AF65-F5344CB8AC3E}">
        <p14:creationId xmlns:p14="http://schemas.microsoft.com/office/powerpoint/2010/main" val="1106358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6ECDB3-653F-4ADD-919A-F4DE5CE7B458}" type="datetimeFigureOut">
              <a:rPr lang="en-GB" smtClean="0"/>
              <a:t>10/10/2021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259BDD5-6B81-4C7D-B19A-2B76446FB37F}" type="slidenum">
              <a:rPr lang="en-GB" smtClean="0"/>
              <a:t>‹#›</a:t>
            </a:fld>
            <a:endParaRPr lang="en-GB"/>
          </a:p>
        </p:txBody>
      </p:sp>
    </p:spTree>
    <p:extLst>
      <p:ext uri="{BB962C8B-B14F-4D97-AF65-F5344CB8AC3E}">
        <p14:creationId xmlns:p14="http://schemas.microsoft.com/office/powerpoint/2010/main" val="2082882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56ECDB3-653F-4ADD-919A-F4DE5CE7B458}" type="datetimeFigureOut">
              <a:rPr lang="en-GB" smtClean="0"/>
              <a:t>10/10/2021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259BDD5-6B81-4C7D-B19A-2B76446FB37F}" type="slidenum">
              <a:rPr lang="en-GB" smtClean="0"/>
              <a:t>‹#›</a:t>
            </a:fld>
            <a:endParaRPr lang="en-GB"/>
          </a:p>
        </p:txBody>
      </p:sp>
    </p:spTree>
    <p:extLst>
      <p:ext uri="{BB962C8B-B14F-4D97-AF65-F5344CB8AC3E}">
        <p14:creationId xmlns:p14="http://schemas.microsoft.com/office/powerpoint/2010/main" val="2315798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56ECDB3-653F-4ADD-919A-F4DE5CE7B458}" type="datetimeFigureOut">
              <a:rPr lang="en-GB" smtClean="0"/>
              <a:t>10/10/2021</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A259BDD5-6B81-4C7D-B19A-2B76446FB37F}" type="slidenum">
              <a:rPr lang="en-GB" smtClean="0"/>
              <a:t>‹#›</a:t>
            </a:fld>
            <a:endParaRPr lang="en-GB"/>
          </a:p>
        </p:txBody>
      </p:sp>
    </p:spTree>
    <p:extLst>
      <p:ext uri="{BB962C8B-B14F-4D97-AF65-F5344CB8AC3E}">
        <p14:creationId xmlns:p14="http://schemas.microsoft.com/office/powerpoint/2010/main" val="2429798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156ECDB3-653F-4ADD-919A-F4DE5CE7B458}" type="datetimeFigureOut">
              <a:rPr lang="en-GB" smtClean="0"/>
              <a:t>10/10/2021</a:t>
            </a:fld>
            <a:endParaRPr lang="en-GB"/>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259BDD5-6B81-4C7D-B19A-2B76446FB37F}" type="slidenum">
              <a:rPr lang="en-GB" smtClean="0"/>
              <a:t>‹#›</a:t>
            </a:fld>
            <a:endParaRPr lang="en-GB"/>
          </a:p>
        </p:txBody>
      </p:sp>
    </p:spTree>
    <p:extLst>
      <p:ext uri="{BB962C8B-B14F-4D97-AF65-F5344CB8AC3E}">
        <p14:creationId xmlns:p14="http://schemas.microsoft.com/office/powerpoint/2010/main" val="3322615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56ECDB3-653F-4ADD-919A-F4DE5CE7B458}" type="datetimeFigureOut">
              <a:rPr lang="en-GB" smtClean="0"/>
              <a:t>10/10/2021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259BDD5-6B81-4C7D-B19A-2B76446FB37F}" type="slidenum">
              <a:rPr lang="en-GB" smtClean="0"/>
              <a:t>‹#›</a:t>
            </a:fld>
            <a:endParaRPr lang="en-GB"/>
          </a:p>
        </p:txBody>
      </p:sp>
    </p:spTree>
    <p:extLst>
      <p:ext uri="{BB962C8B-B14F-4D97-AF65-F5344CB8AC3E}">
        <p14:creationId xmlns:p14="http://schemas.microsoft.com/office/powerpoint/2010/main" val="4013739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156ECDB3-653F-4ADD-919A-F4DE5CE7B458}" type="datetimeFigureOut">
              <a:rPr lang="en-GB" smtClean="0"/>
              <a:t>10/10/2021</a:t>
            </a:fld>
            <a:endParaRPr lang="en-GB"/>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A259BDD5-6B81-4C7D-B19A-2B76446FB37F}" type="slidenum">
              <a:rPr lang="en-GB" smtClean="0"/>
              <a:t>‹#›</a:t>
            </a:fld>
            <a:endParaRPr lang="en-GB"/>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2249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404664"/>
            <a:ext cx="7774632" cy="3096344"/>
          </a:xfrm>
        </p:spPr>
        <p:txBody>
          <a:bodyPr>
            <a:normAutofit fontScale="90000"/>
          </a:bodyPr>
          <a:lstStyle/>
          <a:p>
            <a:r>
              <a:rPr lang="en-GB" dirty="0" smtClean="0"/>
              <a:t/>
            </a:r>
            <a:br>
              <a:rPr lang="en-GB" dirty="0" smtClean="0"/>
            </a:br>
            <a:r>
              <a:rPr lang="en-GB" sz="3100" dirty="0" smtClean="0"/>
              <a:t>28</a:t>
            </a:r>
            <a:r>
              <a:rPr lang="en-GB" sz="3100" baseline="30000" dirty="0" smtClean="0"/>
              <a:t>th</a:t>
            </a:r>
            <a:r>
              <a:rPr lang="en-GB" sz="3100" dirty="0" smtClean="0"/>
              <a:t> Sunday of Ordinary Time Year </a:t>
            </a:r>
            <a:r>
              <a:rPr lang="en-GB" sz="3100" dirty="0" smtClean="0"/>
              <a:t>B</a:t>
            </a:r>
            <a:r>
              <a:rPr lang="en-GB" sz="3100" dirty="0" smtClean="0"/>
              <a:t/>
            </a:r>
            <a:br>
              <a:rPr lang="en-GB" sz="3100" dirty="0" smtClean="0"/>
            </a:br>
            <a:r>
              <a:rPr lang="en-GB" sz="3100" dirty="0" smtClean="0"/>
              <a:t/>
            </a:r>
            <a:br>
              <a:rPr lang="en-GB" sz="3100" dirty="0" smtClean="0"/>
            </a:br>
            <a:r>
              <a:rPr lang="en-GB" sz="3100" b="1" dirty="0" smtClean="0"/>
              <a:t>Welcome</a:t>
            </a:r>
            <a:r>
              <a:rPr lang="en-GB" sz="3100" b="1" dirty="0"/>
              <a:t>: </a:t>
            </a:r>
            <a:r>
              <a:rPr lang="en-GB" sz="3100" dirty="0"/>
              <a:t>Today we hear about how Jesus asks a rich young man to sell his nice things and to give all his money to people who are poor. </a:t>
            </a:r>
            <a:r>
              <a:rPr lang="en-GB" sz="3100" dirty="0" smtClean="0"/>
              <a:t/>
            </a:r>
            <a:br>
              <a:rPr lang="en-GB" sz="3100" dirty="0" smtClean="0"/>
            </a:br>
            <a:r>
              <a:rPr lang="en-GB" sz="3100" dirty="0" smtClean="0"/>
              <a:t>What </a:t>
            </a:r>
            <a:r>
              <a:rPr lang="en-GB" sz="3100" dirty="0"/>
              <a:t>do you think the rich man did? </a:t>
            </a:r>
            <a:r>
              <a:rPr lang="en-GB" sz="3100" dirty="0" smtClean="0"/>
              <a:t/>
            </a:r>
            <a:br>
              <a:rPr lang="en-GB" sz="3100" dirty="0" smtClean="0"/>
            </a:br>
            <a:r>
              <a:rPr lang="en-GB" sz="3100" dirty="0" smtClean="0"/>
              <a:t>Let’s </a:t>
            </a:r>
            <a:r>
              <a:rPr lang="en-GB" sz="3100" dirty="0"/>
              <a:t>find out… </a:t>
            </a:r>
            <a:endParaRPr lang="en-GB" sz="3100" dirty="0"/>
          </a:p>
        </p:txBody>
      </p:sp>
      <p:pic>
        <p:nvPicPr>
          <p:cNvPr id="5" name="Picture 4"/>
          <p:cNvPicPr>
            <a:picLocks noChangeAspect="1"/>
          </p:cNvPicPr>
          <p:nvPr/>
        </p:nvPicPr>
        <p:blipFill>
          <a:blip r:embed="rId2"/>
          <a:stretch>
            <a:fillRect/>
          </a:stretch>
        </p:blipFill>
        <p:spPr>
          <a:xfrm>
            <a:off x="2590664" y="3717032"/>
            <a:ext cx="3960440" cy="2406517"/>
          </a:xfrm>
          <a:prstGeom prst="rect">
            <a:avLst/>
          </a:prstGeom>
        </p:spPr>
      </p:pic>
    </p:spTree>
    <p:extLst>
      <p:ext uri="{BB962C8B-B14F-4D97-AF65-F5344CB8AC3E}">
        <p14:creationId xmlns:p14="http://schemas.microsoft.com/office/powerpoint/2010/main" val="33966014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Opening Prayer </a:t>
            </a: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sz="3600" dirty="0" smtClean="0"/>
              <a:t>God </a:t>
            </a:r>
            <a:r>
              <a:rPr lang="en-GB" sz="3600" dirty="0"/>
              <a:t>of light, show us how we can answer your call. Inspire us to share all that we have with others, so that all people around the world may live free from poverty. </a:t>
            </a:r>
            <a:endParaRPr lang="en-GB" sz="3600" dirty="0" smtClean="0"/>
          </a:p>
          <a:p>
            <a:pPr marL="0" indent="0">
              <a:buNone/>
            </a:pPr>
            <a:r>
              <a:rPr lang="en-GB" sz="3600" dirty="0" smtClean="0"/>
              <a:t>Amen</a:t>
            </a:r>
            <a:r>
              <a:rPr lang="en-GB" sz="3600" dirty="0"/>
              <a:t>. </a:t>
            </a:r>
          </a:p>
          <a:p>
            <a:pPr marL="0" indent="0">
              <a:buNone/>
            </a:pPr>
            <a:endParaRPr lang="en-GB" sz="3600" dirty="0"/>
          </a:p>
          <a:p>
            <a:pPr marL="0" indent="0">
              <a:buNone/>
            </a:pPr>
            <a:r>
              <a:rPr lang="en-GB" dirty="0" smtClean="0"/>
              <a:t>                        </a:t>
            </a:r>
            <a:endParaRPr lang="en-GB" dirty="0" smtClean="0"/>
          </a:p>
          <a:p>
            <a:pPr marL="0" indent="0">
              <a:buNone/>
            </a:pPr>
            <a:endParaRPr lang="en-GB" dirty="0"/>
          </a:p>
          <a:p>
            <a:endParaRPr lang="en-GB"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8144" y="4005064"/>
            <a:ext cx="2847975" cy="2314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852399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Gospel acclamation</a:t>
            </a:r>
            <a:endParaRPr lang="en-GB" dirty="0"/>
          </a:p>
        </p:txBody>
      </p:sp>
      <p:sp>
        <p:nvSpPr>
          <p:cNvPr id="3" name="Content Placeholder 2"/>
          <p:cNvSpPr>
            <a:spLocks noGrp="1"/>
          </p:cNvSpPr>
          <p:nvPr>
            <p:ph idx="1"/>
          </p:nvPr>
        </p:nvSpPr>
        <p:spPr/>
        <p:txBody>
          <a:bodyPr/>
          <a:lstStyle/>
          <a:p>
            <a:pPr marL="0" indent="0">
              <a:buNone/>
            </a:pPr>
            <a:r>
              <a:rPr lang="en-GB" dirty="0" smtClean="0"/>
              <a:t>Alleluia, Alleluia, Praise the Lord </a:t>
            </a:r>
          </a:p>
          <a:p>
            <a:pPr marL="0" indent="0">
              <a:buNone/>
            </a:pPr>
            <a:r>
              <a:rPr lang="en-GB" dirty="0"/>
              <a:t>Alleluia, Alleluia, Praise the Lord </a:t>
            </a:r>
          </a:p>
          <a:p>
            <a:pPr marL="0" indent="0">
              <a:buNone/>
            </a:pPr>
            <a:r>
              <a:rPr lang="en-GB" dirty="0" smtClean="0"/>
              <a:t>As we listen to the Story</a:t>
            </a:r>
          </a:p>
          <a:p>
            <a:pPr marL="0" indent="0">
              <a:buNone/>
            </a:pPr>
            <a:r>
              <a:rPr lang="en-GB" dirty="0" smtClean="0"/>
              <a:t>Let us praise him for his glory</a:t>
            </a:r>
          </a:p>
          <a:p>
            <a:pPr marL="0" indent="0">
              <a:buNone/>
            </a:pPr>
            <a:r>
              <a:rPr lang="en-GB" dirty="0" smtClean="0"/>
              <a:t>Alleluia, Alleluia Praise the Lord.</a:t>
            </a:r>
          </a:p>
          <a:p>
            <a:pPr marL="0" indent="0">
              <a:buNone/>
            </a:pPr>
            <a:r>
              <a:rPr lang="en-GB" dirty="0" smtClean="0"/>
              <a:t> </a:t>
            </a:r>
          </a:p>
          <a:p>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832" y="4725144"/>
            <a:ext cx="2752725" cy="165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98700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a:t/>
            </a:r>
            <a:br>
              <a:rPr lang="en-GB" dirty="0"/>
            </a:br>
            <a:r>
              <a:rPr lang="en-GB" dirty="0" smtClean="0"/>
              <a:t/>
            </a:r>
            <a:br>
              <a:rPr lang="en-GB" dirty="0" smtClean="0"/>
            </a:br>
            <a:r>
              <a:rPr lang="en-GB" dirty="0"/>
              <a:t/>
            </a:r>
            <a:br>
              <a:rPr lang="en-GB" dirty="0"/>
            </a:br>
            <a:r>
              <a:rPr lang="en-GB" dirty="0" smtClean="0"/>
              <a:t/>
            </a:r>
            <a:br>
              <a:rPr lang="en-GB" dirty="0" smtClean="0"/>
            </a:br>
            <a:r>
              <a:rPr lang="en-GB" b="1" dirty="0" smtClean="0"/>
              <a:t>Gospel: </a:t>
            </a:r>
            <a:r>
              <a:rPr lang="en-GB" b="1" dirty="0"/>
              <a:t>Luke 17:11-19</a:t>
            </a:r>
            <a:r>
              <a:rPr lang="en-GB" dirty="0"/>
              <a:t/>
            </a:r>
            <a:br>
              <a:rPr lang="en-GB" dirty="0"/>
            </a:br>
            <a:r>
              <a:rPr lang="en-GB" b="1" dirty="0"/>
              <a:t> </a:t>
            </a:r>
            <a:r>
              <a:rPr lang="en-GB" dirty="0"/>
              <a:t/>
            </a:r>
            <a:br>
              <a:rPr lang="en-GB" dirty="0"/>
            </a:br>
            <a:r>
              <a:rPr lang="en-GB" dirty="0"/>
              <a:t/>
            </a:r>
            <a:br>
              <a:rPr lang="en-GB" dirty="0"/>
            </a:br>
            <a:r>
              <a:rPr lang="en-GB" dirty="0"/>
              <a:t/>
            </a:r>
            <a:br>
              <a:rPr lang="en-GB" dirty="0"/>
            </a:br>
            <a:r>
              <a:rPr lang="en-GB" dirty="0"/>
              <a:t>Mark 10:17-30</a:t>
            </a:r>
            <a:endParaRPr lang="en-GB" dirty="0"/>
          </a:p>
        </p:txBody>
      </p:sp>
      <p:pic>
        <p:nvPicPr>
          <p:cNvPr id="4" name="Picture 3"/>
          <p:cNvPicPr>
            <a:picLocks noChangeAspect="1"/>
          </p:cNvPicPr>
          <p:nvPr/>
        </p:nvPicPr>
        <p:blipFill>
          <a:blip r:embed="rId2"/>
          <a:stretch>
            <a:fillRect/>
          </a:stretch>
        </p:blipFill>
        <p:spPr>
          <a:xfrm>
            <a:off x="2444375" y="2492896"/>
            <a:ext cx="4300970" cy="2978820"/>
          </a:xfrm>
          <a:prstGeom prst="rect">
            <a:avLst/>
          </a:prstGeom>
        </p:spPr>
      </p:pic>
    </p:spTree>
    <p:extLst>
      <p:ext uri="{BB962C8B-B14F-4D97-AF65-F5344CB8AC3E}">
        <p14:creationId xmlns:p14="http://schemas.microsoft.com/office/powerpoint/2010/main" val="751619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Gospel acclamation</a:t>
            </a:r>
            <a:endParaRPr lang="en-GB" dirty="0"/>
          </a:p>
        </p:txBody>
      </p:sp>
      <p:sp>
        <p:nvSpPr>
          <p:cNvPr id="3" name="Content Placeholder 2"/>
          <p:cNvSpPr>
            <a:spLocks noGrp="1"/>
          </p:cNvSpPr>
          <p:nvPr>
            <p:ph idx="1"/>
          </p:nvPr>
        </p:nvSpPr>
        <p:spPr/>
        <p:txBody>
          <a:bodyPr/>
          <a:lstStyle/>
          <a:p>
            <a:pPr marL="0" indent="0">
              <a:buNone/>
            </a:pPr>
            <a:r>
              <a:rPr lang="en-GB" dirty="0" smtClean="0"/>
              <a:t>Alleluia, Alleluia, Praise the Lord </a:t>
            </a:r>
          </a:p>
          <a:p>
            <a:pPr marL="0" indent="0">
              <a:buNone/>
            </a:pPr>
            <a:r>
              <a:rPr lang="en-GB" dirty="0"/>
              <a:t>Alleluia, Alleluia, Praise the Lord </a:t>
            </a:r>
          </a:p>
          <a:p>
            <a:pPr marL="0" indent="0">
              <a:buNone/>
            </a:pPr>
            <a:r>
              <a:rPr lang="en-GB" dirty="0" smtClean="0"/>
              <a:t>As we listen to the Story</a:t>
            </a:r>
          </a:p>
          <a:p>
            <a:pPr marL="0" indent="0">
              <a:buNone/>
            </a:pPr>
            <a:r>
              <a:rPr lang="en-GB" dirty="0" smtClean="0"/>
              <a:t>Let us praise him for his glory</a:t>
            </a:r>
          </a:p>
          <a:p>
            <a:pPr marL="0" indent="0">
              <a:buNone/>
            </a:pPr>
            <a:r>
              <a:rPr lang="en-GB" dirty="0" smtClean="0"/>
              <a:t>Alleluia, Alleluia Praise the Lord.</a:t>
            </a:r>
          </a:p>
          <a:p>
            <a:pPr marL="0" indent="0">
              <a:buNone/>
            </a:pPr>
            <a:r>
              <a:rPr lang="en-GB" dirty="0" smtClean="0"/>
              <a:t> </a:t>
            </a:r>
          </a:p>
          <a:p>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832" y="4725144"/>
            <a:ext cx="2752725" cy="165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55613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Time to reflect……</a:t>
            </a:r>
            <a:endParaRPr lang="en-GB" dirty="0"/>
          </a:p>
        </p:txBody>
      </p:sp>
      <p:sp>
        <p:nvSpPr>
          <p:cNvPr id="8" name="Rectangle 7"/>
          <p:cNvSpPr/>
          <p:nvPr/>
        </p:nvSpPr>
        <p:spPr>
          <a:xfrm>
            <a:off x="822960" y="1844824"/>
            <a:ext cx="7709480" cy="3539430"/>
          </a:xfrm>
          <a:prstGeom prst="rect">
            <a:avLst/>
          </a:prstGeom>
        </p:spPr>
        <p:txBody>
          <a:bodyPr wrap="square">
            <a:spAutoFit/>
          </a:bodyPr>
          <a:lstStyle/>
          <a:p>
            <a:pPr>
              <a:spcAft>
                <a:spcPts val="0"/>
              </a:spcAft>
            </a:pPr>
            <a:r>
              <a:rPr lang="en-GB" sz="1400" b="1" dirty="0">
                <a:latin typeface="Arial" panose="020B0604020202020204" pitchFamily="34" charset="0"/>
                <a:ea typeface="MS Mincho"/>
                <a:cs typeface="Times New Roman" panose="02020603050405020304" pitchFamily="18" charset="0"/>
              </a:rPr>
              <a:t>Gospel reflection: </a:t>
            </a:r>
            <a:r>
              <a:rPr lang="en-GB" sz="1400" dirty="0">
                <a:latin typeface="Arial" panose="020B0604020202020204" pitchFamily="34" charset="0"/>
                <a:ea typeface="MS Mincho"/>
                <a:cs typeface="Times New Roman" panose="02020603050405020304" pitchFamily="18" charset="0"/>
              </a:rPr>
              <a:t>What do you remember from today’s reading?</a:t>
            </a:r>
            <a:endParaRPr lang="en-GB" sz="1400" dirty="0">
              <a:latin typeface="Cambria" panose="02040503050406030204" pitchFamily="18" charset="0"/>
              <a:ea typeface="MS Mincho"/>
              <a:cs typeface="Times New Roman" panose="02020603050405020304" pitchFamily="18" charset="0"/>
            </a:endParaRPr>
          </a:p>
          <a:p>
            <a:pPr>
              <a:spcAft>
                <a:spcPts val="0"/>
              </a:spcAft>
            </a:pPr>
            <a:r>
              <a:rPr lang="en-GB" sz="1400" dirty="0">
                <a:latin typeface="Arial" panose="020B0604020202020204" pitchFamily="34" charset="0"/>
                <a:ea typeface="MS Mincho"/>
                <a:cs typeface="Times New Roman" panose="02020603050405020304" pitchFamily="18" charset="0"/>
              </a:rPr>
              <a:t> </a:t>
            </a:r>
            <a:endParaRPr lang="en-GB" sz="1400" dirty="0">
              <a:latin typeface="Cambria" panose="02040503050406030204" pitchFamily="18" charset="0"/>
              <a:ea typeface="MS Mincho"/>
              <a:cs typeface="Times New Roman" panose="02020603050405020304" pitchFamily="18" charset="0"/>
            </a:endParaRPr>
          </a:p>
          <a:p>
            <a:pPr>
              <a:spcAft>
                <a:spcPts val="0"/>
              </a:spcAft>
            </a:pPr>
            <a:r>
              <a:rPr lang="en-GB" sz="1400" dirty="0">
                <a:latin typeface="Arial" panose="020B0604020202020204" pitchFamily="34" charset="0"/>
                <a:ea typeface="MS Mincho"/>
                <a:cs typeface="Times New Roman" panose="02020603050405020304" pitchFamily="18" charset="0"/>
              </a:rPr>
              <a:t>The rich man asks Jesus what he must do to have eternal life. What does Jesus say?</a:t>
            </a:r>
            <a:endParaRPr lang="en-GB" sz="1400" dirty="0">
              <a:latin typeface="Cambria" panose="02040503050406030204" pitchFamily="18" charset="0"/>
              <a:ea typeface="MS Mincho"/>
              <a:cs typeface="Times New Roman" panose="02020603050405020304" pitchFamily="18" charset="0"/>
            </a:endParaRPr>
          </a:p>
          <a:p>
            <a:pPr>
              <a:spcAft>
                <a:spcPts val="0"/>
              </a:spcAft>
            </a:pPr>
            <a:r>
              <a:rPr lang="en-GB" sz="1400" dirty="0">
                <a:latin typeface="Arial" panose="020B0604020202020204" pitchFamily="34" charset="0"/>
                <a:ea typeface="MS Mincho"/>
                <a:cs typeface="Times New Roman" panose="02020603050405020304" pitchFamily="18" charset="0"/>
              </a:rPr>
              <a:t> </a:t>
            </a:r>
            <a:endParaRPr lang="en-GB" sz="1400" dirty="0" smtClean="0">
              <a:latin typeface="Arial" panose="020B0604020202020204" pitchFamily="34" charset="0"/>
              <a:ea typeface="MS Mincho"/>
              <a:cs typeface="Times New Roman" panose="02020603050405020304" pitchFamily="18" charset="0"/>
            </a:endParaRPr>
          </a:p>
          <a:p>
            <a:pPr>
              <a:spcAft>
                <a:spcPts val="0"/>
              </a:spcAft>
            </a:pPr>
            <a:r>
              <a:rPr lang="en-GB" sz="1400" dirty="0" smtClean="0">
                <a:latin typeface="Arial" panose="020B0604020202020204" pitchFamily="34" charset="0"/>
                <a:ea typeface="MS Mincho"/>
                <a:cs typeface="Times New Roman" panose="02020603050405020304" pitchFamily="18" charset="0"/>
              </a:rPr>
              <a:t>Jesus </a:t>
            </a:r>
            <a:r>
              <a:rPr lang="en-GB" sz="1400" dirty="0">
                <a:latin typeface="Arial" panose="020B0604020202020204" pitchFamily="34" charset="0"/>
                <a:ea typeface="MS Mincho"/>
                <a:cs typeface="Times New Roman" panose="02020603050405020304" pitchFamily="18" charset="0"/>
              </a:rPr>
              <a:t>asked the man to sell his nice things and to give all his money to people who are poor. Once he had done this, Jesus said, that the man could follow him. </a:t>
            </a:r>
            <a:endParaRPr lang="en-GB" sz="1400" dirty="0">
              <a:latin typeface="Cambria" panose="02040503050406030204" pitchFamily="18" charset="0"/>
              <a:ea typeface="MS Mincho"/>
              <a:cs typeface="Times New Roman" panose="02020603050405020304" pitchFamily="18" charset="0"/>
            </a:endParaRPr>
          </a:p>
          <a:p>
            <a:pPr>
              <a:spcAft>
                <a:spcPts val="0"/>
              </a:spcAft>
            </a:pPr>
            <a:r>
              <a:rPr lang="en-GB" sz="1400" dirty="0">
                <a:latin typeface="Arial" panose="020B0604020202020204" pitchFamily="34" charset="0"/>
                <a:ea typeface="MS Mincho"/>
                <a:cs typeface="Times New Roman" panose="02020603050405020304" pitchFamily="18" charset="0"/>
              </a:rPr>
              <a:t> </a:t>
            </a:r>
            <a:endParaRPr lang="en-GB" sz="1400" dirty="0">
              <a:latin typeface="Cambria" panose="02040503050406030204" pitchFamily="18" charset="0"/>
              <a:ea typeface="MS Mincho"/>
              <a:cs typeface="Times New Roman" panose="02020603050405020304" pitchFamily="18" charset="0"/>
            </a:endParaRPr>
          </a:p>
          <a:p>
            <a:pPr>
              <a:spcAft>
                <a:spcPts val="0"/>
              </a:spcAft>
            </a:pPr>
            <a:r>
              <a:rPr lang="en-GB" sz="1400" dirty="0">
                <a:latin typeface="Arial" panose="020B0604020202020204" pitchFamily="34" charset="0"/>
                <a:ea typeface="MS Mincho"/>
                <a:cs typeface="Times New Roman" panose="02020603050405020304" pitchFamily="18" charset="0"/>
              </a:rPr>
              <a:t>How did the man feel? Did he sell all his things and give the money to those who needed it? Why do you think he didn’t?</a:t>
            </a:r>
            <a:endParaRPr lang="en-GB" sz="1400" dirty="0">
              <a:latin typeface="Cambria" panose="02040503050406030204" pitchFamily="18" charset="0"/>
              <a:ea typeface="MS Mincho"/>
              <a:cs typeface="Times New Roman" panose="02020603050405020304" pitchFamily="18" charset="0"/>
            </a:endParaRPr>
          </a:p>
          <a:p>
            <a:pPr>
              <a:spcAft>
                <a:spcPts val="0"/>
              </a:spcAft>
            </a:pPr>
            <a:r>
              <a:rPr lang="en-GB" sz="1400" dirty="0">
                <a:latin typeface="Arial" panose="020B0604020202020204" pitchFamily="34" charset="0"/>
                <a:ea typeface="MS Mincho"/>
                <a:cs typeface="Times New Roman" panose="02020603050405020304" pitchFamily="18" charset="0"/>
              </a:rPr>
              <a:t> </a:t>
            </a:r>
            <a:endParaRPr lang="en-GB" sz="1400" dirty="0">
              <a:latin typeface="Cambria" panose="02040503050406030204" pitchFamily="18" charset="0"/>
              <a:ea typeface="MS Mincho"/>
              <a:cs typeface="Times New Roman" panose="02020603050405020304" pitchFamily="18" charset="0"/>
            </a:endParaRPr>
          </a:p>
          <a:p>
            <a:pPr>
              <a:spcAft>
                <a:spcPts val="0"/>
              </a:spcAft>
            </a:pPr>
            <a:r>
              <a:rPr lang="en-GB" sz="1400" dirty="0">
                <a:latin typeface="Arial" panose="020B0604020202020204" pitchFamily="34" charset="0"/>
                <a:ea typeface="MS Mincho"/>
                <a:cs typeface="Times New Roman" panose="02020603050405020304" pitchFamily="18" charset="0"/>
              </a:rPr>
              <a:t>How would you feel if someone came along and said that you had to sell all your favourite toys, or that you had to give them away to someone who didn’t have any? </a:t>
            </a:r>
            <a:endParaRPr lang="en-GB" sz="1400" dirty="0">
              <a:latin typeface="Cambria" panose="02040503050406030204" pitchFamily="18" charset="0"/>
              <a:ea typeface="MS Mincho"/>
              <a:cs typeface="Times New Roman" panose="02020603050405020304" pitchFamily="18" charset="0"/>
            </a:endParaRPr>
          </a:p>
          <a:p>
            <a:pPr>
              <a:spcAft>
                <a:spcPts val="0"/>
              </a:spcAft>
            </a:pPr>
            <a:r>
              <a:rPr lang="en-GB" sz="1400" dirty="0">
                <a:latin typeface="Arial" panose="020B0604020202020204" pitchFamily="34" charset="0"/>
                <a:ea typeface="MS Mincho"/>
                <a:cs typeface="Times New Roman" panose="02020603050405020304" pitchFamily="18" charset="0"/>
              </a:rPr>
              <a:t> </a:t>
            </a:r>
            <a:endParaRPr lang="en-GB" sz="1400" dirty="0">
              <a:latin typeface="Cambria" panose="02040503050406030204" pitchFamily="18" charset="0"/>
              <a:ea typeface="MS Mincho"/>
              <a:cs typeface="Times New Roman" panose="02020603050405020304" pitchFamily="18" charset="0"/>
            </a:endParaRPr>
          </a:p>
          <a:p>
            <a:pPr>
              <a:spcAft>
                <a:spcPts val="0"/>
              </a:spcAft>
            </a:pPr>
            <a:r>
              <a:rPr lang="en-GB" sz="1400" dirty="0">
                <a:latin typeface="Arial" panose="020B0604020202020204" pitchFamily="34" charset="0"/>
                <a:ea typeface="MS Mincho"/>
                <a:cs typeface="Times New Roman" panose="02020603050405020304" pitchFamily="18" charset="0"/>
              </a:rPr>
              <a:t>But this is exactly what Jesus does ask of us. That if we have more than enough, that we share what we have with others. That way all people in the world would be able to have the things that they need.</a:t>
            </a:r>
            <a:endParaRPr lang="en-GB" sz="1400" dirty="0">
              <a:effectLst/>
              <a:latin typeface="Cambria" panose="02040503050406030204" pitchFamily="18" charset="0"/>
              <a:ea typeface="MS Mincho"/>
              <a:cs typeface="Times New Roman" panose="02020603050405020304" pitchFamily="18" charset="0"/>
            </a:endParaRPr>
          </a:p>
        </p:txBody>
      </p:sp>
    </p:spTree>
    <p:extLst>
      <p:ext uri="{BB962C8B-B14F-4D97-AF65-F5344CB8AC3E}">
        <p14:creationId xmlns:p14="http://schemas.microsoft.com/office/powerpoint/2010/main" val="34366493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Intercession.</a:t>
            </a:r>
            <a:endParaRPr lang="en-GB" dirty="0"/>
          </a:p>
        </p:txBody>
      </p:sp>
      <p:sp>
        <p:nvSpPr>
          <p:cNvPr id="5" name="Rectangle 4"/>
          <p:cNvSpPr/>
          <p:nvPr/>
        </p:nvSpPr>
        <p:spPr>
          <a:xfrm>
            <a:off x="805479" y="1988840"/>
            <a:ext cx="7488832" cy="3693319"/>
          </a:xfrm>
          <a:prstGeom prst="rect">
            <a:avLst/>
          </a:prstGeom>
        </p:spPr>
        <p:txBody>
          <a:bodyPr wrap="square">
            <a:spAutoFit/>
          </a:bodyPr>
          <a:lstStyle/>
          <a:p>
            <a:r>
              <a:rPr lang="en-GB" dirty="0"/>
              <a:t>It is sometimes hard to do what Jesus asks of us, and so we pray together for God’s help:</a:t>
            </a:r>
          </a:p>
          <a:p>
            <a:endParaRPr lang="en-GB" dirty="0"/>
          </a:p>
          <a:p>
            <a:r>
              <a:rPr lang="en-GB" dirty="0"/>
              <a:t>We pray for world leaders: that they may look for ways to make sure all of their people, especially those who are poor, can have their fair share. Lord, in your mercy… </a:t>
            </a:r>
          </a:p>
          <a:p>
            <a:endParaRPr lang="en-GB" dirty="0"/>
          </a:p>
          <a:p>
            <a:r>
              <a:rPr lang="en-GB" dirty="0"/>
              <a:t>We pray for people living in poverty: that they may have the chance to share in the gifts that God gave for us all. Lord, in your mercy… </a:t>
            </a:r>
          </a:p>
          <a:p>
            <a:endParaRPr lang="en-GB" dirty="0"/>
          </a:p>
          <a:p>
            <a:r>
              <a:rPr lang="en-GB" dirty="0"/>
              <a:t>We pray for our parish, our families and our friends: that we may have the strength to answer Jesus’ call, to share what we have, and to help make the world a fairer place for all. Lord, in your mercy… </a:t>
            </a:r>
          </a:p>
        </p:txBody>
      </p:sp>
    </p:spTree>
    <p:extLst>
      <p:ext uri="{BB962C8B-B14F-4D97-AF65-F5344CB8AC3E}">
        <p14:creationId xmlns:p14="http://schemas.microsoft.com/office/powerpoint/2010/main" val="20935869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Closing Prayer </a:t>
            </a:r>
            <a:endParaRPr lang="en-GB" dirty="0"/>
          </a:p>
        </p:txBody>
      </p:sp>
      <p:sp>
        <p:nvSpPr>
          <p:cNvPr id="3" name="Content Placeholder 2"/>
          <p:cNvSpPr>
            <a:spLocks noGrp="1"/>
          </p:cNvSpPr>
          <p:nvPr>
            <p:ph idx="1"/>
          </p:nvPr>
        </p:nvSpPr>
        <p:spPr/>
        <p:txBody>
          <a:bodyPr/>
          <a:lstStyle/>
          <a:p>
            <a:pPr marL="0" indent="0">
              <a:buNone/>
            </a:pPr>
            <a:r>
              <a:rPr lang="en-GB" sz="3200" dirty="0"/>
              <a:t>Generous God, we thank you for all the gifts that you have given us. </a:t>
            </a:r>
            <a:endParaRPr lang="en-GB" sz="3200" dirty="0" smtClean="0"/>
          </a:p>
          <a:p>
            <a:pPr marL="0" indent="0">
              <a:buNone/>
            </a:pPr>
            <a:r>
              <a:rPr lang="en-GB" sz="3200" dirty="0" smtClean="0"/>
              <a:t>Teach </a:t>
            </a:r>
            <a:r>
              <a:rPr lang="en-GB" sz="3200" dirty="0"/>
              <a:t>us to share these gifts with others, so all people may have enough. </a:t>
            </a:r>
          </a:p>
          <a:p>
            <a:pPr marL="0" indent="0">
              <a:buNone/>
            </a:pPr>
            <a:r>
              <a:rPr lang="en-GB" sz="3200" dirty="0" smtClean="0">
                <a:solidFill>
                  <a:srgbClr val="FF0000"/>
                </a:solidFill>
              </a:rPr>
              <a:t>Amen</a:t>
            </a:r>
            <a:endParaRPr lang="en-GB" sz="3200" dirty="0">
              <a:solidFill>
                <a:srgbClr val="FF0000"/>
              </a:solidFill>
            </a:endParaRPr>
          </a:p>
          <a:p>
            <a:pPr marL="0" indent="0">
              <a:buNone/>
            </a:pPr>
            <a:endParaRPr lang="en-GB" dirty="0"/>
          </a:p>
          <a:p>
            <a:pPr marL="0" indent="0">
              <a:buNone/>
            </a:pPr>
            <a:endParaRPr lang="en-GB"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2080" y="4005064"/>
            <a:ext cx="2847975" cy="2314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782458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 forth….</a:t>
            </a:r>
            <a:endParaRPr lang="en-GB" dirty="0"/>
          </a:p>
        </p:txBody>
      </p:sp>
      <p:sp>
        <p:nvSpPr>
          <p:cNvPr id="3" name="Content Placeholder 2"/>
          <p:cNvSpPr>
            <a:spLocks noGrp="1"/>
          </p:cNvSpPr>
          <p:nvPr>
            <p:ph idx="1"/>
          </p:nvPr>
        </p:nvSpPr>
        <p:spPr/>
        <p:txBody>
          <a:bodyPr/>
          <a:lstStyle/>
          <a:p>
            <a:r>
              <a:rPr lang="en-GB" dirty="0" smtClean="0"/>
              <a:t>Remember </a:t>
            </a:r>
            <a:r>
              <a:rPr lang="en-GB" dirty="0"/>
              <a:t>to thank God in </a:t>
            </a:r>
            <a:r>
              <a:rPr lang="en-GB" dirty="0" smtClean="0"/>
              <a:t>your </a:t>
            </a:r>
            <a:r>
              <a:rPr lang="en-GB" dirty="0"/>
              <a:t>prayers </a:t>
            </a:r>
            <a:endParaRPr lang="en-GB" dirty="0" smtClean="0"/>
          </a:p>
          <a:p>
            <a:pPr marL="0" indent="0">
              <a:buNone/>
            </a:pPr>
            <a:endParaRPr lang="en-GB" dirty="0" smtClean="0"/>
          </a:p>
          <a:p>
            <a:r>
              <a:rPr lang="en-GB" dirty="0" smtClean="0"/>
              <a:t>Share </a:t>
            </a:r>
            <a:r>
              <a:rPr lang="en-GB" dirty="0"/>
              <a:t>all that </a:t>
            </a:r>
            <a:r>
              <a:rPr lang="en-GB" dirty="0" smtClean="0"/>
              <a:t>you have </a:t>
            </a:r>
            <a:r>
              <a:rPr lang="en-GB" dirty="0"/>
              <a:t>heard and thought about with the people at home during the week. </a:t>
            </a:r>
            <a:endParaRPr lang="en-GB" dirty="0" smtClean="0"/>
          </a:p>
          <a:p>
            <a:r>
              <a:rPr lang="en-GB" dirty="0" smtClean="0"/>
              <a:t>Share </a:t>
            </a:r>
            <a:r>
              <a:rPr lang="en-GB" dirty="0"/>
              <a:t>what </a:t>
            </a:r>
            <a:r>
              <a:rPr lang="en-GB" dirty="0" smtClean="0"/>
              <a:t>you </a:t>
            </a:r>
            <a:r>
              <a:rPr lang="en-GB" dirty="0"/>
              <a:t>have with others. </a:t>
            </a:r>
            <a:endParaRPr lang="en-GB" dirty="0"/>
          </a:p>
        </p:txBody>
      </p:sp>
    </p:spTree>
    <p:extLst>
      <p:ext uri="{BB962C8B-B14F-4D97-AF65-F5344CB8AC3E}">
        <p14:creationId xmlns:p14="http://schemas.microsoft.com/office/powerpoint/2010/main" val="628014946"/>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332</TotalTime>
  <Words>342</Words>
  <Application>Microsoft Office PowerPoint</Application>
  <PresentationFormat>On-screen Show (4:3)</PresentationFormat>
  <Paragraphs>50</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Cambria</vt:lpstr>
      <vt:lpstr>MS Mincho</vt:lpstr>
      <vt:lpstr>Times New Roman</vt:lpstr>
      <vt:lpstr>Retrospect</vt:lpstr>
      <vt:lpstr> 28th Sunday of Ordinary Time Year B  Welcome: Today we hear about how Jesus asks a rich young man to sell his nice things and to give all his money to people who are poor.  What do you think the rich man did?  Let’s find out… </vt:lpstr>
      <vt:lpstr>Opening Prayer </vt:lpstr>
      <vt:lpstr>Gospel acclamation</vt:lpstr>
      <vt:lpstr>    Gospel: Luke 17:11-19     Mark 10:17-30</vt:lpstr>
      <vt:lpstr>Gospel acclamation</vt:lpstr>
      <vt:lpstr>Time to reflect……</vt:lpstr>
      <vt:lpstr>Intercession.</vt:lpstr>
      <vt:lpstr>Closing Prayer </vt:lpstr>
      <vt:lpstr>Go forth….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5th Sunday of Easter</dc:title>
  <dc:creator>Liz Hamilton</dc:creator>
  <cp:lastModifiedBy>Louise McClounnan</cp:lastModifiedBy>
  <cp:revision>48</cp:revision>
  <dcterms:created xsi:type="dcterms:W3CDTF">2013-04-18T09:21:20Z</dcterms:created>
  <dcterms:modified xsi:type="dcterms:W3CDTF">2021-10-10T19:50:24Z</dcterms:modified>
</cp:coreProperties>
</file>